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2"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4FAB8-E87F-4D34-881A-B5B2B0410CAC}" v="15" dt="2023-06-22T11:27:58.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25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customXml" Target="../customXml/item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 Copeman" userId="4326acd1-2d08-4d74-ac69-932e43517c71" providerId="ADAL" clId="{26A4FAB8-E87F-4D34-881A-B5B2B0410CAC}"/>
    <pc:docChg chg="custSel modSld">
      <pc:chgData name="S Copeman" userId="4326acd1-2d08-4d74-ac69-932e43517c71" providerId="ADAL" clId="{26A4FAB8-E87F-4D34-881A-B5B2B0410CAC}" dt="2023-06-22T11:28:52.597" v="1289" actId="20577"/>
      <pc:docMkLst>
        <pc:docMk/>
      </pc:docMkLst>
      <pc:sldChg chg="modSp mod">
        <pc:chgData name="S Copeman" userId="4326acd1-2d08-4d74-ac69-932e43517c71" providerId="ADAL" clId="{26A4FAB8-E87F-4D34-881A-B5B2B0410CAC}" dt="2023-06-22T11:20:47.525" v="940" actId="1076"/>
        <pc:sldMkLst>
          <pc:docMk/>
          <pc:sldMk cId="1482517898" sldId="259"/>
        </pc:sldMkLst>
        <pc:spChg chg="mod">
          <ac:chgData name="S Copeman" userId="4326acd1-2d08-4d74-ac69-932e43517c71" providerId="ADAL" clId="{26A4FAB8-E87F-4D34-881A-B5B2B0410CAC}" dt="2023-06-22T11:20:30.498" v="935" actId="20577"/>
          <ac:spMkLst>
            <pc:docMk/>
            <pc:sldMk cId="1482517898" sldId="259"/>
            <ac:spMk id="2" creationId="{00000000-0000-0000-0000-000000000000}"/>
          </ac:spMkLst>
        </pc:spChg>
        <pc:picChg chg="mod">
          <ac:chgData name="S Copeman" userId="4326acd1-2d08-4d74-ac69-932e43517c71" providerId="ADAL" clId="{26A4FAB8-E87F-4D34-881A-B5B2B0410CAC}" dt="2023-06-22T11:20:42.421" v="938" actId="1076"/>
          <ac:picMkLst>
            <pc:docMk/>
            <pc:sldMk cId="1482517898" sldId="259"/>
            <ac:picMk id="3" creationId="{00000000-0000-0000-0000-000000000000}"/>
          </ac:picMkLst>
        </pc:picChg>
        <pc:picChg chg="mod">
          <ac:chgData name="S Copeman" userId="4326acd1-2d08-4d74-ac69-932e43517c71" providerId="ADAL" clId="{26A4FAB8-E87F-4D34-881A-B5B2B0410CAC}" dt="2023-06-22T11:20:47.525" v="940" actId="1076"/>
          <ac:picMkLst>
            <pc:docMk/>
            <pc:sldMk cId="1482517898" sldId="259"/>
            <ac:picMk id="4" creationId="{00000000-0000-0000-0000-000000000000}"/>
          </ac:picMkLst>
        </pc:picChg>
      </pc:sldChg>
      <pc:sldChg chg="addSp delSp modSp mod">
        <pc:chgData name="S Copeman" userId="4326acd1-2d08-4d74-ac69-932e43517c71" providerId="ADAL" clId="{26A4FAB8-E87F-4D34-881A-B5B2B0410CAC}" dt="2023-06-22T11:28:52.597" v="1289" actId="20577"/>
        <pc:sldMkLst>
          <pc:docMk/>
          <pc:sldMk cId="2695008669" sldId="262"/>
        </pc:sldMkLst>
        <pc:spChg chg="mod">
          <ac:chgData name="S Copeman" userId="4326acd1-2d08-4d74-ac69-932e43517c71" providerId="ADAL" clId="{26A4FAB8-E87F-4D34-881A-B5B2B0410CAC}" dt="2023-06-22T11:28:52.597" v="1289" actId="20577"/>
          <ac:spMkLst>
            <pc:docMk/>
            <pc:sldMk cId="2695008669" sldId="262"/>
            <ac:spMk id="2" creationId="{00000000-0000-0000-0000-000000000000}"/>
          </ac:spMkLst>
        </pc:spChg>
        <pc:spChg chg="del mod">
          <ac:chgData name="S Copeman" userId="4326acd1-2d08-4d74-ac69-932e43517c71" providerId="ADAL" clId="{26A4FAB8-E87F-4D34-881A-B5B2B0410CAC}" dt="2023-06-22T10:47:19.802" v="3"/>
          <ac:spMkLst>
            <pc:docMk/>
            <pc:sldMk cId="2695008669" sldId="262"/>
            <ac:spMk id="3" creationId="{00000000-0000-0000-0000-000000000000}"/>
          </ac:spMkLst>
        </pc:spChg>
        <pc:spChg chg="del mod">
          <ac:chgData name="S Copeman" userId="4326acd1-2d08-4d74-ac69-932e43517c71" providerId="ADAL" clId="{26A4FAB8-E87F-4D34-881A-B5B2B0410CAC}" dt="2023-06-22T10:47:50.067" v="14" actId="478"/>
          <ac:spMkLst>
            <pc:docMk/>
            <pc:sldMk cId="2695008669" sldId="262"/>
            <ac:spMk id="4" creationId="{00000000-0000-0000-0000-000000000000}"/>
          </ac:spMkLst>
        </pc:spChg>
        <pc:spChg chg="del">
          <ac:chgData name="S Copeman" userId="4326acd1-2d08-4d74-ac69-932e43517c71" providerId="ADAL" clId="{26A4FAB8-E87F-4D34-881A-B5B2B0410CAC}" dt="2023-06-22T10:47:57.818" v="16" actId="478"/>
          <ac:spMkLst>
            <pc:docMk/>
            <pc:sldMk cId="2695008669" sldId="262"/>
            <ac:spMk id="5" creationId="{00000000-0000-0000-0000-000000000000}"/>
          </ac:spMkLst>
        </pc:spChg>
        <pc:spChg chg="del">
          <ac:chgData name="S Copeman" userId="4326acd1-2d08-4d74-ac69-932e43517c71" providerId="ADAL" clId="{26A4FAB8-E87F-4D34-881A-B5B2B0410CAC}" dt="2023-06-22T10:48:08.789" v="18" actId="478"/>
          <ac:spMkLst>
            <pc:docMk/>
            <pc:sldMk cId="2695008669" sldId="262"/>
            <ac:spMk id="6" creationId="{00000000-0000-0000-0000-000000000000}"/>
          </ac:spMkLst>
        </pc:spChg>
        <pc:spChg chg="del mod">
          <ac:chgData name="S Copeman" userId="4326acd1-2d08-4d74-ac69-932e43517c71" providerId="ADAL" clId="{26A4FAB8-E87F-4D34-881A-B5B2B0410CAC}" dt="2023-06-22T10:47:35.460" v="10" actId="478"/>
          <ac:spMkLst>
            <pc:docMk/>
            <pc:sldMk cId="2695008669" sldId="262"/>
            <ac:spMk id="8" creationId="{00000000-0000-0000-0000-000000000000}"/>
          </ac:spMkLst>
        </pc:spChg>
        <pc:spChg chg="del">
          <ac:chgData name="S Copeman" userId="4326acd1-2d08-4d74-ac69-932e43517c71" providerId="ADAL" clId="{26A4FAB8-E87F-4D34-881A-B5B2B0410CAC}" dt="2023-06-22T10:47:53.941" v="15" actId="478"/>
          <ac:spMkLst>
            <pc:docMk/>
            <pc:sldMk cId="2695008669" sldId="262"/>
            <ac:spMk id="9" creationId="{EF1B552C-FF93-40AE-A8ED-B58EE0AC8E4F}"/>
          </ac:spMkLst>
        </pc:spChg>
        <pc:spChg chg="del">
          <ac:chgData name="S Copeman" userId="4326acd1-2d08-4d74-ac69-932e43517c71" providerId="ADAL" clId="{26A4FAB8-E87F-4D34-881A-B5B2B0410CAC}" dt="2023-06-22T10:48:04.356" v="17" actId="478"/>
          <ac:spMkLst>
            <pc:docMk/>
            <pc:sldMk cId="2695008669" sldId="262"/>
            <ac:spMk id="10" creationId="{689BCCC3-78D4-40B8-9AED-6611A2F45CAF}"/>
          </ac:spMkLst>
        </pc:spChg>
        <pc:spChg chg="del mod">
          <ac:chgData name="S Copeman" userId="4326acd1-2d08-4d74-ac69-932e43517c71" providerId="ADAL" clId="{26A4FAB8-E87F-4D34-881A-B5B2B0410CAC}" dt="2023-06-22T10:47:40.809" v="12" actId="478"/>
          <ac:spMkLst>
            <pc:docMk/>
            <pc:sldMk cId="2695008669" sldId="262"/>
            <ac:spMk id="11" creationId="{27AC01F4-40D4-4CAC-9A8A-88940D0BC95C}"/>
          </ac:spMkLst>
        </pc:spChg>
        <pc:spChg chg="add mod">
          <ac:chgData name="S Copeman" userId="4326acd1-2d08-4d74-ac69-932e43517c71" providerId="ADAL" clId="{26A4FAB8-E87F-4D34-881A-B5B2B0410CAC}" dt="2023-06-22T11:28:43.458" v="1283" actId="114"/>
          <ac:spMkLst>
            <pc:docMk/>
            <pc:sldMk cId="2695008669" sldId="262"/>
            <ac:spMk id="12" creationId="{1D9C0A4C-7112-88C4-9A39-66CB6105259E}"/>
          </ac:spMkLst>
        </pc:spChg>
        <pc:spChg chg="add mod">
          <ac:chgData name="S Copeman" userId="4326acd1-2d08-4d74-ac69-932e43517c71" providerId="ADAL" clId="{26A4FAB8-E87F-4D34-881A-B5B2B0410CAC}" dt="2023-06-22T11:28:24.305" v="1279" actId="113"/>
          <ac:spMkLst>
            <pc:docMk/>
            <pc:sldMk cId="2695008669" sldId="262"/>
            <ac:spMk id="13" creationId="{385236EE-20F2-AC04-C7B6-F29DA4BF77E8}"/>
          </ac:spMkLst>
        </pc:spChg>
        <pc:picChg chg="del">
          <ac:chgData name="S Copeman" userId="4326acd1-2d08-4d74-ac69-932e43517c71" providerId="ADAL" clId="{26A4FAB8-E87F-4D34-881A-B5B2B0410CAC}" dt="2023-06-22T10:47:23.527" v="5" actId="478"/>
          <ac:picMkLst>
            <pc:docMk/>
            <pc:sldMk cId="2695008669" sldId="262"/>
            <ac:picMk id="1026" creationId="{00000000-0000-0000-0000-000000000000}"/>
          </ac:picMkLst>
        </pc:picChg>
        <pc:picChg chg="del">
          <ac:chgData name="S Copeman" userId="4326acd1-2d08-4d74-ac69-932e43517c71" providerId="ADAL" clId="{26A4FAB8-E87F-4D34-881A-B5B2B0410CAC}" dt="2023-06-22T10:47:21.624" v="4" actId="478"/>
          <ac:picMkLst>
            <pc:docMk/>
            <pc:sldMk cId="2695008669" sldId="262"/>
            <ac:picMk id="1027" creationId="{00000000-0000-0000-0000-000000000000}"/>
          </ac:picMkLst>
        </pc:picChg>
        <pc:picChg chg="del">
          <ac:chgData name="S Copeman" userId="4326acd1-2d08-4d74-ac69-932e43517c71" providerId="ADAL" clId="{26A4FAB8-E87F-4D34-881A-B5B2B0410CAC}" dt="2023-06-22T10:47:25.509" v="6" actId="478"/>
          <ac:picMkLst>
            <pc:docMk/>
            <pc:sldMk cId="2695008669" sldId="262"/>
            <ac:picMk id="1028" creationId="{00000000-0000-0000-0000-000000000000}"/>
          </ac:picMkLst>
        </pc:picChg>
        <pc:picChg chg="del">
          <ac:chgData name="S Copeman" userId="4326acd1-2d08-4d74-ac69-932e43517c71" providerId="ADAL" clId="{26A4FAB8-E87F-4D34-881A-B5B2B0410CAC}" dt="2023-06-22T10:47:29.365" v="8" actId="478"/>
          <ac:picMkLst>
            <pc:docMk/>
            <pc:sldMk cId="2695008669" sldId="262"/>
            <ac:picMk id="1029" creationId="{00000000-0000-0000-0000-000000000000}"/>
          </ac:picMkLst>
        </pc:picChg>
        <pc:picChg chg="del">
          <ac:chgData name="S Copeman" userId="4326acd1-2d08-4d74-ac69-932e43517c71" providerId="ADAL" clId="{26A4FAB8-E87F-4D34-881A-B5B2B0410CAC}" dt="2023-06-22T10:47:27.303" v="7" actId="478"/>
          <ac:picMkLst>
            <pc:docMk/>
            <pc:sldMk cId="2695008669" sldId="262"/>
            <ac:picMk id="1030" creationId="{00000000-0000-0000-0000-000000000000}"/>
          </ac:picMkLst>
        </pc:picChg>
        <pc:picChg chg="del">
          <ac:chgData name="S Copeman" userId="4326acd1-2d08-4d74-ac69-932e43517c71" providerId="ADAL" clId="{26A4FAB8-E87F-4D34-881A-B5B2B0410CAC}" dt="2023-06-22T10:47:19.786" v="1" actId="478"/>
          <ac:picMkLst>
            <pc:docMk/>
            <pc:sldMk cId="2695008669" sldId="262"/>
            <ac:picMk id="1031"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a:xfrm>
            <a:off x="2692397" y="5037663"/>
            <a:ext cx="5214635" cy="279400"/>
          </a:xfrm>
        </p:spPr>
        <p:txBody>
          <a:bodyPr/>
          <a:lstStyle/>
          <a:p>
            <a:endParaRPr lang="en-GB" dirty="0"/>
          </a:p>
        </p:txBody>
      </p:sp>
      <p:sp>
        <p:nvSpPr>
          <p:cNvPr id="6" name="Slide Number Placeholder 5"/>
          <p:cNvSpPr>
            <a:spLocks noGrp="1"/>
          </p:cNvSpPr>
          <p:nvPr>
            <p:ph type="sldNum" sz="quarter" idx="12"/>
          </p:nvPr>
        </p:nvSpPr>
        <p:spPr>
          <a:xfrm>
            <a:off x="8956900" y="5037663"/>
            <a:ext cx="551167" cy="279400"/>
          </a:xfrm>
        </p:spPr>
        <p:txBody>
          <a:bodyPr/>
          <a:lstStyle/>
          <a:p>
            <a:fld id="{B7B16518-B788-4C79-8D30-8143654CFFBA}" type="slidenum">
              <a:rPr lang="en-GB" smtClean="0"/>
              <a:t>‹#›</a:t>
            </a:fld>
            <a:endParaRPr lang="en-GB"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22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B16518-B788-4C79-8D30-8143654CFFBA}" type="slidenum">
              <a:rPr lang="en-GB" smtClean="0"/>
              <a:t>‹#›</a:t>
            </a:fld>
            <a:endParaRPr lang="en-GB" dirty="0"/>
          </a:p>
        </p:txBody>
      </p:sp>
    </p:spTree>
    <p:extLst>
      <p:ext uri="{BB962C8B-B14F-4D97-AF65-F5344CB8AC3E}">
        <p14:creationId xmlns:p14="http://schemas.microsoft.com/office/powerpoint/2010/main" val="163150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4676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7765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spTree>
    <p:extLst>
      <p:ext uri="{BB962C8B-B14F-4D97-AF65-F5344CB8AC3E}">
        <p14:creationId xmlns:p14="http://schemas.microsoft.com/office/powerpoint/2010/main" val="408539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20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3686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087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93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spTree>
    <p:extLst>
      <p:ext uri="{BB962C8B-B14F-4D97-AF65-F5344CB8AC3E}">
        <p14:creationId xmlns:p14="http://schemas.microsoft.com/office/powerpoint/2010/main" val="244067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7B16518-B788-4C79-8D30-8143654CFFBA}" type="slidenum">
              <a:rPr lang="en-GB" smtClean="0"/>
              <a:t>‹#›</a:t>
            </a:fld>
            <a:endParaRPr lang="en-GB"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105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B16518-B788-4C79-8D30-8143654CFFBA}" type="slidenum">
              <a:rPr lang="en-GB" smtClean="0"/>
              <a:t>‹#›</a:t>
            </a:fld>
            <a:endParaRPr lang="en-GB" dirty="0"/>
          </a:p>
        </p:txBody>
      </p:sp>
    </p:spTree>
    <p:extLst>
      <p:ext uri="{BB962C8B-B14F-4D97-AF65-F5344CB8AC3E}">
        <p14:creationId xmlns:p14="http://schemas.microsoft.com/office/powerpoint/2010/main" val="347873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7B16518-B788-4C79-8D30-8143654CFFBA}" type="slidenum">
              <a:rPr lang="en-GB" smtClean="0"/>
              <a:t>‹#›</a:t>
            </a:fld>
            <a:endParaRPr lang="en-GB"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105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7B16518-B788-4C79-8D30-8143654CFFBA}" type="slidenum">
              <a:rPr lang="en-GB" smtClean="0"/>
              <a:t>‹#›</a:t>
            </a:fld>
            <a:endParaRPr lang="en-GB"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7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7B16518-B788-4C79-8D30-8143654CFFBA}" type="slidenum">
              <a:rPr lang="en-GB" smtClean="0"/>
              <a:t>‹#›</a:t>
            </a:fld>
            <a:endParaRPr lang="en-GB" dirty="0"/>
          </a:p>
        </p:txBody>
      </p:sp>
    </p:spTree>
    <p:extLst>
      <p:ext uri="{BB962C8B-B14F-4D97-AF65-F5344CB8AC3E}">
        <p14:creationId xmlns:p14="http://schemas.microsoft.com/office/powerpoint/2010/main" val="89514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B16518-B788-4C79-8D30-8143654CFFBA}" type="slidenum">
              <a:rPr lang="en-GB" smtClean="0"/>
              <a:t>‹#›</a:t>
            </a:fld>
            <a:endParaRPr lang="en-GB"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65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475301-6DDB-4CB9-B595-30FCF70121CA}" type="datetimeFigureOut">
              <a:rPr lang="en-GB" smtClean="0"/>
              <a:t>22/06/2023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7B16518-B788-4C79-8D30-8143654CFFBA}" type="slidenum">
              <a:rPr lang="en-GB" smtClean="0"/>
              <a:t>‹#›</a:t>
            </a:fld>
            <a:endParaRPr lang="en-GB" dirty="0"/>
          </a:p>
        </p:txBody>
      </p:sp>
    </p:spTree>
    <p:extLst>
      <p:ext uri="{BB962C8B-B14F-4D97-AF65-F5344CB8AC3E}">
        <p14:creationId xmlns:p14="http://schemas.microsoft.com/office/powerpoint/2010/main" val="370260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B475301-6DDB-4CB9-B595-30FCF70121CA}" type="datetimeFigureOut">
              <a:rPr lang="en-GB" smtClean="0"/>
              <a:t>22/06/2023</a:t>
            </a:fld>
            <a:endParaRPr lang="en-GB"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B16518-B788-4C79-8D30-8143654CFFBA}" type="slidenum">
              <a:rPr lang="en-GB" smtClean="0"/>
              <a:t>‹#›</a:t>
            </a:fld>
            <a:endParaRPr lang="en-GB" dirty="0"/>
          </a:p>
        </p:txBody>
      </p:sp>
    </p:spTree>
    <p:extLst>
      <p:ext uri="{BB962C8B-B14F-4D97-AF65-F5344CB8AC3E}">
        <p14:creationId xmlns:p14="http://schemas.microsoft.com/office/powerpoint/2010/main" val="2754749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9086" y="640080"/>
            <a:ext cx="7707085" cy="5570756"/>
          </a:xfrm>
          <a:prstGeom prst="rect">
            <a:avLst/>
          </a:prstGeom>
          <a:noFill/>
        </p:spPr>
        <p:txBody>
          <a:bodyPr wrap="square" rtlCol="0">
            <a:spAutoFit/>
          </a:bodyPr>
          <a:lstStyle/>
          <a:p>
            <a:r>
              <a:rPr lang="en-GB" sz="2400" b="1" dirty="0">
                <a:latin typeface="Bradley Hand ITC" panose="03070402050302030203" pitchFamily="66" charset="0"/>
              </a:rPr>
              <a:t>Yr 11 - Summer tasks for Textile Design, fine Art and Graphics A’ Level courses</a:t>
            </a:r>
          </a:p>
          <a:p>
            <a:endParaRPr lang="en-GB" b="1" dirty="0">
              <a:latin typeface="Bradley Hand ITC" panose="03070402050302030203" pitchFamily="66" charset="0"/>
            </a:endParaRPr>
          </a:p>
          <a:p>
            <a:r>
              <a:rPr lang="en-GB" sz="2400" b="1" u="sng" dirty="0">
                <a:latin typeface="Bradley Hand ITC" panose="03070402050302030203" pitchFamily="66" charset="0"/>
              </a:rPr>
              <a:t>Project title: Nostalgia</a:t>
            </a:r>
          </a:p>
          <a:p>
            <a:endParaRPr lang="en-GB" dirty="0">
              <a:latin typeface="Bradley Hand ITC" panose="03070402050302030203" pitchFamily="66" charset="0"/>
            </a:endParaRPr>
          </a:p>
          <a:p>
            <a:r>
              <a:rPr lang="en-GB" sz="2000" dirty="0">
                <a:latin typeface="Bradley Hand ITC" panose="03070402050302030203" pitchFamily="66" charset="0"/>
              </a:rPr>
              <a:t>Task 1 – Choose a decade from the 1940’s – 1990’s</a:t>
            </a:r>
          </a:p>
          <a:p>
            <a:r>
              <a:rPr lang="en-GB" sz="2000" dirty="0">
                <a:latin typeface="Bradley Hand ITC" panose="03070402050302030203" pitchFamily="66" charset="0"/>
              </a:rPr>
              <a:t>Create an A3 creative mind map for your chosen decade exploring all visual options. Such as fashion, colours, lettering, shapes, patterns, textiles, surfaces, objects, music and musicians, Album covers, films, literature, famous people, key events and moments in history, art movements etc. This will be presented in your A3 sketchbook.</a:t>
            </a:r>
          </a:p>
          <a:p>
            <a:endParaRPr lang="en-GB" sz="2000" dirty="0">
              <a:latin typeface="Bradley Hand ITC" panose="03070402050302030203" pitchFamily="66" charset="0"/>
            </a:endParaRPr>
          </a:p>
          <a:p>
            <a:r>
              <a:rPr lang="en-GB" b="1" dirty="0">
                <a:latin typeface="Bradley Hand ITC" panose="03070402050302030203" pitchFamily="66" charset="0"/>
              </a:rPr>
              <a:t>Although the examples to the right are for a different theme: You should be able to take inspiration from them in terms of detail and creative presentation and our expectations.</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latin typeface="Bradley Hand ITC" panose="03070402050302030203" pitchFamily="66" charset="0"/>
            </a:endParaRPr>
          </a:p>
        </p:txBody>
      </p:sp>
      <p:pic>
        <p:nvPicPr>
          <p:cNvPr id="3" name="Picture 2"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3962" y="1032396"/>
            <a:ext cx="3395919" cy="23930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9482" y="3817774"/>
            <a:ext cx="3037088" cy="222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577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59" y="692331"/>
            <a:ext cx="10593977" cy="2862322"/>
          </a:xfrm>
          <a:prstGeom prst="rect">
            <a:avLst/>
          </a:prstGeom>
        </p:spPr>
        <p:txBody>
          <a:bodyPr wrap="square">
            <a:spAutoFit/>
          </a:bodyPr>
          <a:lstStyle/>
          <a:p>
            <a:r>
              <a:rPr lang="en-GB" b="1" dirty="0">
                <a:latin typeface="Bradley Hand ITC" panose="03070402050302030203" pitchFamily="66" charset="0"/>
              </a:rPr>
              <a:t>Task 2 - You are to use the internet/ magazines or source other materials for your decade to create two A3 mood pages which will be presented in your A3 sketchbook.</a:t>
            </a:r>
          </a:p>
          <a:p>
            <a:endParaRPr lang="en-GB" sz="1600" dirty="0">
              <a:latin typeface="Bradley Hand ITC" panose="03070402050302030203" pitchFamily="66" charset="0"/>
            </a:endParaRPr>
          </a:p>
          <a:p>
            <a:r>
              <a:rPr lang="en-GB" sz="1600" dirty="0">
                <a:latin typeface="Bradley Hand ITC" panose="03070402050302030203" pitchFamily="66" charset="0"/>
              </a:rPr>
              <a:t>Use your ideas explored as part of your mind map. These should be presented creatively on two A3 sized pieces of paper. Your mood pages should create a strong link to your decade without any need for annotation.</a:t>
            </a:r>
          </a:p>
          <a:p>
            <a:r>
              <a:rPr lang="en-GB" sz="1600" dirty="0">
                <a:latin typeface="Bradley Hand ITC" panose="03070402050302030203" pitchFamily="66" charset="0"/>
              </a:rPr>
              <a:t>Your pages can be made up of imagery, fabric, papers, colour swatches, accessories linked with your theme be really creative!!! Show your understanding with appropriate images, text, patterns colour schemes which you can use to inspire your own work</a:t>
            </a:r>
          </a:p>
          <a:p>
            <a:endParaRPr lang="en-GB" sz="1600" dirty="0">
              <a:latin typeface="Bradley Hand ITC" panose="03070402050302030203" pitchFamily="66" charset="0"/>
            </a:endParaRPr>
          </a:p>
          <a:p>
            <a:r>
              <a:rPr lang="en-GB" sz="1600" b="1" dirty="0">
                <a:latin typeface="Bradley Hand ITC" panose="03070402050302030203" pitchFamily="66" charset="0"/>
              </a:rPr>
              <a:t>Although the examples below are for a different theme: You can take inspiration from them in terms of impact, style, creative presentation and our expectations.</a:t>
            </a:r>
          </a:p>
        </p:txBody>
      </p:sp>
      <p:pic>
        <p:nvPicPr>
          <p:cNvPr id="3" name="Picture 4" descr="Image previe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5304" y="3380389"/>
            <a:ext cx="4341222" cy="2940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Image pre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531" y="3482697"/>
            <a:ext cx="4371703" cy="283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51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750" y="3670916"/>
            <a:ext cx="7070650" cy="2308324"/>
          </a:xfrm>
          <a:prstGeom prst="rect">
            <a:avLst/>
          </a:prstGeom>
        </p:spPr>
        <p:txBody>
          <a:bodyPr wrap="square">
            <a:spAutoFit/>
          </a:bodyPr>
          <a:lstStyle/>
          <a:p>
            <a:r>
              <a:rPr lang="en-GB" b="1" u="sng">
                <a:latin typeface="Bradley Hand ITC" panose="03070402050302030203" pitchFamily="66" charset="0"/>
              </a:rPr>
              <a:t> Task</a:t>
            </a:r>
            <a:r>
              <a:rPr lang="en-GB" b="1" u="sng" dirty="0">
                <a:latin typeface="Bradley Hand ITC" panose="03070402050302030203" pitchFamily="66" charset="0"/>
              </a:rPr>
              <a:t> </a:t>
            </a:r>
            <a:r>
              <a:rPr lang="en-GB" b="1" u="sng">
                <a:latin typeface="Bradley Hand ITC" panose="03070402050302030203" pitchFamily="66" charset="0"/>
              </a:rPr>
              <a:t> </a:t>
            </a:r>
            <a:r>
              <a:rPr lang="en-GB" b="1" u="sng" dirty="0">
                <a:latin typeface="Bradley Hand ITC" panose="03070402050302030203" pitchFamily="66" charset="0"/>
              </a:rPr>
              <a:t>Artist analysis</a:t>
            </a:r>
          </a:p>
          <a:p>
            <a:r>
              <a:rPr lang="en-GB" b="1" u="sng" dirty="0">
                <a:latin typeface="Bradley Hand ITC" panose="03070402050302030203" pitchFamily="66" charset="0"/>
              </a:rPr>
              <a:t>Find research and watch any relevant </a:t>
            </a:r>
            <a:r>
              <a:rPr lang="en-GB" b="1" u="sng" dirty="0" err="1">
                <a:latin typeface="Bradley Hand ITC" panose="03070402050302030203" pitchFamily="66" charset="0"/>
              </a:rPr>
              <a:t>youtube</a:t>
            </a:r>
            <a:r>
              <a:rPr lang="en-GB" b="1" u="sng" dirty="0">
                <a:latin typeface="Bradley Hand ITC" panose="03070402050302030203" pitchFamily="66" charset="0"/>
              </a:rPr>
              <a:t> videos about one of these artists/designers relating to your specialism</a:t>
            </a:r>
          </a:p>
          <a:p>
            <a:r>
              <a:rPr lang="en-GB" b="1" dirty="0">
                <a:latin typeface="Bradley Hand ITC" panose="03070402050302030203" pitchFamily="66" charset="0"/>
              </a:rPr>
              <a:t>Write in depth about one of these artists which is appropriate to your specialism.  Write about the style and composition, ideas behind their work, use of colour and techniques</a:t>
            </a:r>
          </a:p>
          <a:p>
            <a:endParaRPr lang="en-GB" b="1" dirty="0">
              <a:latin typeface="Bradley Hand ITC" panose="03070402050302030203" pitchFamily="66" charset="0"/>
            </a:endParaRPr>
          </a:p>
          <a:p>
            <a:r>
              <a:rPr lang="en-GB" b="1" dirty="0">
                <a:latin typeface="Bradley Hand ITC" panose="03070402050302030203" pitchFamily="66" charset="0"/>
              </a:rPr>
              <a:t>Hand in first lesson back in September</a:t>
            </a:r>
            <a:endParaRPr lang="en-GB" dirty="0">
              <a:latin typeface="Bradley Hand ITC" panose="03070402050302030203" pitchFamily="66" charset="0"/>
            </a:endParaRPr>
          </a:p>
        </p:txBody>
      </p:sp>
      <p:sp>
        <p:nvSpPr>
          <p:cNvPr id="7" name="TextBox 6"/>
          <p:cNvSpPr txBox="1"/>
          <p:nvPr/>
        </p:nvSpPr>
        <p:spPr>
          <a:xfrm>
            <a:off x="8053754" y="4273062"/>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1D9C0A4C-7112-88C4-9A39-66CB6105259E}"/>
              </a:ext>
            </a:extLst>
          </p:cNvPr>
          <p:cNvSpPr txBox="1"/>
          <p:nvPr/>
        </p:nvSpPr>
        <p:spPr>
          <a:xfrm>
            <a:off x="703943" y="754743"/>
            <a:ext cx="5812971" cy="2862322"/>
          </a:xfrm>
          <a:prstGeom prst="rect">
            <a:avLst/>
          </a:prstGeom>
          <a:noFill/>
        </p:spPr>
        <p:txBody>
          <a:bodyPr wrap="square" rtlCol="0">
            <a:spAutoFit/>
          </a:bodyPr>
          <a:lstStyle/>
          <a:p>
            <a:r>
              <a:rPr lang="en-GB" b="1" dirty="0"/>
              <a:t>Visits to Art Galleries and Exhibitions</a:t>
            </a:r>
          </a:p>
          <a:p>
            <a:r>
              <a:rPr lang="en-GB" b="1" dirty="0"/>
              <a:t> </a:t>
            </a:r>
            <a:r>
              <a:rPr lang="en-GB" dirty="0"/>
              <a:t>If you could visit an art gallery or exhibition this is a significant aspect of understanding art at A level. Try and find one art work, sculpture  artefacts, graphics, illustrations or costumes that are relevant to your chosen decade.</a:t>
            </a:r>
          </a:p>
          <a:p>
            <a:endParaRPr lang="en-GB" i="1" dirty="0"/>
          </a:p>
          <a:p>
            <a:r>
              <a:rPr lang="en-GB" i="1" dirty="0"/>
              <a:t>Tate Gallery Liverpool,</a:t>
            </a:r>
          </a:p>
          <a:p>
            <a:r>
              <a:rPr lang="en-GB" i="1" dirty="0"/>
              <a:t>Walker Art Gallery  Liverpool</a:t>
            </a:r>
          </a:p>
          <a:p>
            <a:r>
              <a:rPr lang="en-GB" i="1" dirty="0"/>
              <a:t>British Music Experience Liverpool</a:t>
            </a:r>
          </a:p>
          <a:p>
            <a:r>
              <a:rPr lang="en-GB" i="1" dirty="0"/>
              <a:t>V and A Diva exhibition London</a:t>
            </a:r>
          </a:p>
        </p:txBody>
      </p:sp>
      <p:sp>
        <p:nvSpPr>
          <p:cNvPr id="13" name="TextBox 12">
            <a:extLst>
              <a:ext uri="{FF2B5EF4-FFF2-40B4-BE49-F238E27FC236}">
                <a16:creationId xmlns:a16="http://schemas.microsoft.com/office/drawing/2014/main" id="{385236EE-20F2-AC04-C7B6-F29DA4BF77E8}"/>
              </a:ext>
            </a:extLst>
          </p:cNvPr>
          <p:cNvSpPr txBox="1"/>
          <p:nvPr/>
        </p:nvSpPr>
        <p:spPr>
          <a:xfrm>
            <a:off x="7932058" y="863600"/>
            <a:ext cx="3439886" cy="5078313"/>
          </a:xfrm>
          <a:prstGeom prst="rect">
            <a:avLst/>
          </a:prstGeom>
          <a:noFill/>
        </p:spPr>
        <p:txBody>
          <a:bodyPr wrap="square" rtlCol="0">
            <a:spAutoFit/>
          </a:bodyPr>
          <a:lstStyle/>
          <a:p>
            <a:r>
              <a:rPr lang="en-GB" b="1" dirty="0">
                <a:latin typeface="Abadi" panose="020B0604020104020204" pitchFamily="34" charset="0"/>
              </a:rPr>
              <a:t>Fine Art</a:t>
            </a:r>
          </a:p>
          <a:p>
            <a:r>
              <a:rPr lang="en-GB" dirty="0">
                <a:latin typeface="Abadi" panose="020B0604020104020204" pitchFamily="34" charset="0"/>
              </a:rPr>
              <a:t>Francoise </a:t>
            </a:r>
            <a:r>
              <a:rPr lang="en-GB" dirty="0" err="1">
                <a:latin typeface="Abadi" panose="020B0604020104020204" pitchFamily="34" charset="0"/>
              </a:rPr>
              <a:t>Nielly</a:t>
            </a:r>
            <a:endParaRPr lang="en-GB" dirty="0">
              <a:latin typeface="Abadi" panose="020B0604020104020204" pitchFamily="34" charset="0"/>
            </a:endParaRPr>
          </a:p>
          <a:p>
            <a:r>
              <a:rPr lang="en-GB" dirty="0">
                <a:latin typeface="Abadi" panose="020B0604020104020204" pitchFamily="34" charset="0"/>
              </a:rPr>
              <a:t>Jenny Armitage</a:t>
            </a:r>
          </a:p>
          <a:p>
            <a:r>
              <a:rPr lang="en-GB" dirty="0">
                <a:latin typeface="Abadi" panose="020B0604020104020204" pitchFamily="34" charset="0"/>
              </a:rPr>
              <a:t>Mark Powell</a:t>
            </a:r>
          </a:p>
          <a:p>
            <a:r>
              <a:rPr lang="en-GB" dirty="0">
                <a:latin typeface="Abadi" panose="020B0604020104020204" pitchFamily="34" charset="0"/>
              </a:rPr>
              <a:t>Derek Gores</a:t>
            </a:r>
          </a:p>
          <a:p>
            <a:r>
              <a:rPr lang="en-GB" dirty="0">
                <a:latin typeface="Abadi" panose="020B0604020104020204" pitchFamily="34" charset="0"/>
              </a:rPr>
              <a:t>Audrey Flack</a:t>
            </a:r>
          </a:p>
          <a:p>
            <a:endParaRPr lang="en-GB" dirty="0">
              <a:latin typeface="Abadi" panose="020B0604020104020204" pitchFamily="34" charset="0"/>
            </a:endParaRPr>
          </a:p>
          <a:p>
            <a:r>
              <a:rPr lang="en-GB" b="1" dirty="0">
                <a:latin typeface="Abadi" panose="020B0604020104020204" pitchFamily="34" charset="0"/>
              </a:rPr>
              <a:t>Textile Design </a:t>
            </a:r>
          </a:p>
          <a:p>
            <a:r>
              <a:rPr lang="en-GB" dirty="0">
                <a:latin typeface="Abadi" panose="020B0604020104020204" pitchFamily="34" charset="0"/>
              </a:rPr>
              <a:t>A designer significant of your decade Chanel. Christian Dior, Mary Quant, Vivienne Westwood</a:t>
            </a:r>
          </a:p>
          <a:p>
            <a:r>
              <a:rPr lang="en-GB" dirty="0">
                <a:latin typeface="Abadi" panose="020B0604020104020204" pitchFamily="34" charset="0"/>
              </a:rPr>
              <a:t>Jennifer Collier</a:t>
            </a:r>
          </a:p>
          <a:p>
            <a:endParaRPr lang="en-GB" dirty="0">
              <a:latin typeface="Abadi" panose="020B0604020104020204" pitchFamily="34" charset="0"/>
            </a:endParaRPr>
          </a:p>
          <a:p>
            <a:r>
              <a:rPr lang="en-GB" b="1" dirty="0">
                <a:latin typeface="Abadi" panose="020B0604020104020204" pitchFamily="34" charset="0"/>
              </a:rPr>
              <a:t>Graphics</a:t>
            </a:r>
          </a:p>
          <a:p>
            <a:r>
              <a:rPr lang="en-GB" dirty="0">
                <a:latin typeface="Abadi" panose="020B0604020104020204" pitchFamily="34" charset="0"/>
              </a:rPr>
              <a:t>Michael Craig Martin</a:t>
            </a:r>
          </a:p>
          <a:p>
            <a:r>
              <a:rPr lang="en-GB" dirty="0" err="1">
                <a:latin typeface="Abadi" panose="020B0604020104020204" pitchFamily="34" charset="0"/>
              </a:rPr>
              <a:t>Fionne</a:t>
            </a:r>
            <a:r>
              <a:rPr lang="en-GB" dirty="0">
                <a:latin typeface="Abadi" panose="020B0604020104020204" pitchFamily="34" charset="0"/>
              </a:rPr>
              <a:t> Fernandes</a:t>
            </a:r>
          </a:p>
          <a:p>
            <a:r>
              <a:rPr lang="en-GB" dirty="0">
                <a:latin typeface="Abadi" panose="020B0604020104020204" pitchFamily="34" charset="0"/>
              </a:rPr>
              <a:t>Malika Favre</a:t>
            </a:r>
          </a:p>
          <a:p>
            <a:r>
              <a:rPr lang="en-GB" dirty="0">
                <a:latin typeface="Abadi" panose="020B0604020104020204" pitchFamily="34" charset="0"/>
              </a:rPr>
              <a:t>Patrick Boyer</a:t>
            </a:r>
          </a:p>
        </p:txBody>
      </p:sp>
    </p:spTree>
    <p:extLst>
      <p:ext uri="{BB962C8B-B14F-4D97-AF65-F5344CB8AC3E}">
        <p14:creationId xmlns:p14="http://schemas.microsoft.com/office/powerpoint/2010/main" val="269500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3772" y="692331"/>
            <a:ext cx="10541725" cy="5324535"/>
          </a:xfrm>
          <a:prstGeom prst="rect">
            <a:avLst/>
          </a:prstGeom>
          <a:noFill/>
        </p:spPr>
        <p:txBody>
          <a:bodyPr wrap="square" rtlCol="0">
            <a:spAutoFit/>
          </a:bodyPr>
          <a:lstStyle/>
          <a:p>
            <a:r>
              <a:rPr lang="en-GB" sz="2000" b="1" u="sng" dirty="0">
                <a:latin typeface="Bradley Hand ITC" panose="03070402050302030203" pitchFamily="66" charset="0"/>
              </a:rPr>
              <a:t>A level Expectations</a:t>
            </a:r>
          </a:p>
          <a:p>
            <a:pPr marL="285750" indent="-285750">
              <a:buFont typeface="Arial" panose="020B0604020202020204" pitchFamily="34" charset="0"/>
              <a:buChar char="•"/>
            </a:pPr>
            <a:r>
              <a:rPr lang="en-GB" sz="1600" b="1" dirty="0">
                <a:latin typeface="Bradley Hand ITC" panose="03070402050302030203" pitchFamily="66" charset="0"/>
              </a:rPr>
              <a:t>All students will be introduced to the course structure and given guidelines of expectations and conduct on the course. </a:t>
            </a:r>
          </a:p>
          <a:p>
            <a:pPr marL="285750" indent="-285750">
              <a:buFont typeface="Arial" panose="020B0604020202020204" pitchFamily="34" charset="0"/>
              <a:buChar char="•"/>
            </a:pPr>
            <a:r>
              <a:rPr lang="en-GB" sz="1600" b="1" dirty="0">
                <a:latin typeface="Bradley Hand ITC" panose="03070402050302030203" pitchFamily="66" charset="0"/>
              </a:rPr>
              <a:t>You should be aware of the high expectations when using facilities and equipment especially cleaning, tidying and putting equipment back. </a:t>
            </a:r>
          </a:p>
          <a:p>
            <a:pPr marL="285750" indent="-285750">
              <a:buFont typeface="Arial" panose="020B0604020202020204" pitchFamily="34" charset="0"/>
              <a:buChar char="•"/>
            </a:pPr>
            <a:r>
              <a:rPr lang="en-GB" sz="1600" b="1" dirty="0">
                <a:latin typeface="Bradley Hand ITC" panose="03070402050302030203" pitchFamily="66" charset="0"/>
              </a:rPr>
              <a:t>You should understand and work to health and safety issues in the department and when using the art studio.</a:t>
            </a:r>
          </a:p>
          <a:p>
            <a:pPr marL="285750" indent="-285750">
              <a:buFont typeface="Arial" panose="020B0604020202020204" pitchFamily="34" charset="0"/>
              <a:buChar char="•"/>
            </a:pPr>
            <a:r>
              <a:rPr lang="en-GB" sz="1600" b="1" u="sng" dirty="0">
                <a:latin typeface="Bradley Hand ITC" panose="03070402050302030203" pitchFamily="66" charset="0"/>
              </a:rPr>
              <a:t>Only art students </a:t>
            </a:r>
            <a:r>
              <a:rPr lang="en-GB" sz="1600" b="1" dirty="0">
                <a:latin typeface="Bradley Hand ITC" panose="03070402050302030203" pitchFamily="66" charset="0"/>
              </a:rPr>
              <a:t>can use the art studio.</a:t>
            </a:r>
          </a:p>
          <a:p>
            <a:pPr marL="285750" indent="-285750">
              <a:buFont typeface="Arial" panose="020B0604020202020204" pitchFamily="34" charset="0"/>
              <a:buChar char="•"/>
            </a:pPr>
            <a:r>
              <a:rPr lang="en-GB" sz="1600" b="1" dirty="0">
                <a:latin typeface="Bradley Hand ITC" panose="03070402050302030203" pitchFamily="66" charset="0"/>
              </a:rPr>
              <a:t>You should bring in your sketchbook to every lesson and any current work. Any previous work should be kept in your allocated drawer.</a:t>
            </a:r>
          </a:p>
          <a:p>
            <a:pPr marL="285750" indent="-285750">
              <a:buFont typeface="Arial" panose="020B0604020202020204" pitchFamily="34" charset="0"/>
              <a:buChar char="•"/>
            </a:pPr>
            <a:r>
              <a:rPr lang="en-GB" sz="1600" b="1" dirty="0">
                <a:latin typeface="Bradley Hand ITC" panose="03070402050302030203" pitchFamily="66" charset="0"/>
              </a:rPr>
              <a:t>You should try to meet deadlines as they are in place to aid organisation, monitor your work, review, evaluate and assess your progress.</a:t>
            </a:r>
          </a:p>
          <a:p>
            <a:endParaRPr lang="en-GB" sz="1600" dirty="0">
              <a:latin typeface="Bradley Hand ITC" panose="03070402050302030203" pitchFamily="66" charset="0"/>
            </a:endParaRPr>
          </a:p>
          <a:p>
            <a:endParaRPr lang="en-GB" sz="1600" dirty="0">
              <a:latin typeface="Bradley Hand ITC" panose="03070402050302030203" pitchFamily="66" charset="0"/>
            </a:endParaRPr>
          </a:p>
          <a:p>
            <a:r>
              <a:rPr lang="en-GB" sz="1600" b="1" u="sng" dirty="0">
                <a:latin typeface="Bradley Hand ITC" panose="03070402050302030203" pitchFamily="66" charset="0"/>
              </a:rPr>
              <a:t>Basic Equipment List</a:t>
            </a:r>
          </a:p>
          <a:p>
            <a:r>
              <a:rPr lang="en-GB" sz="1600" dirty="0">
                <a:latin typeface="Bradley Hand ITC" panose="03070402050302030203" pitchFamily="66" charset="0"/>
              </a:rPr>
              <a:t>A3 sketchbook –  Portrait can be sourced by you </a:t>
            </a:r>
          </a:p>
          <a:p>
            <a:r>
              <a:rPr lang="en-GB" sz="1600" dirty="0">
                <a:latin typeface="Bradley Hand ITC" panose="03070402050302030203" pitchFamily="66" charset="0"/>
              </a:rPr>
              <a:t>Watercolours</a:t>
            </a:r>
          </a:p>
          <a:p>
            <a:r>
              <a:rPr lang="en-GB" sz="1600" dirty="0">
                <a:latin typeface="Bradley Hand ITC" panose="03070402050302030203" pitchFamily="66" charset="0"/>
              </a:rPr>
              <a:t>Acrylic paints (Textile Design and Fine Art students)</a:t>
            </a:r>
          </a:p>
          <a:p>
            <a:r>
              <a:rPr lang="en-GB" sz="1600" dirty="0">
                <a:latin typeface="Bradley Hand ITC" panose="03070402050302030203" pitchFamily="66" charset="0"/>
              </a:rPr>
              <a:t>A  selection of small paint brushes</a:t>
            </a:r>
          </a:p>
          <a:p>
            <a:r>
              <a:rPr lang="en-GB" sz="1600" dirty="0">
                <a:latin typeface="Bradley Hand ITC" panose="03070402050302030203" pitchFamily="66" charset="0"/>
              </a:rPr>
              <a:t>Drawing and shading pencils</a:t>
            </a:r>
          </a:p>
          <a:p>
            <a:r>
              <a:rPr lang="en-GB" sz="1600" dirty="0">
                <a:latin typeface="Bradley Hand ITC" panose="03070402050302030203" pitchFamily="66" charset="0"/>
              </a:rPr>
              <a:t>A good selection of fine liners and coloured pencils</a:t>
            </a:r>
          </a:p>
          <a:p>
            <a:r>
              <a:rPr lang="en-GB" sz="1600" dirty="0">
                <a:latin typeface="Bradley Hand ITC" panose="03070402050302030203" pitchFamily="66" charset="0"/>
              </a:rPr>
              <a:t>Ruler, rubbers, pencil sharpener</a:t>
            </a:r>
          </a:p>
          <a:p>
            <a:endParaRPr lang="en-GB" sz="1600" dirty="0">
              <a:latin typeface="Bradley Hand ITC" panose="03070402050302030203" pitchFamily="66" charset="0"/>
            </a:endParaRPr>
          </a:p>
        </p:txBody>
      </p:sp>
      <p:sp>
        <p:nvSpPr>
          <p:cNvPr id="3" name="TextBox 2"/>
          <p:cNvSpPr txBox="1"/>
          <p:nvPr/>
        </p:nvSpPr>
        <p:spPr>
          <a:xfrm>
            <a:off x="7498080" y="3749040"/>
            <a:ext cx="3827417" cy="3416320"/>
          </a:xfrm>
          <a:prstGeom prst="rect">
            <a:avLst/>
          </a:prstGeom>
          <a:noFill/>
        </p:spPr>
        <p:txBody>
          <a:bodyPr wrap="square" rtlCol="0">
            <a:spAutoFit/>
          </a:bodyPr>
          <a:lstStyle/>
          <a:p>
            <a:r>
              <a:rPr lang="en-GB" b="1" u="sng" dirty="0">
                <a:latin typeface="Bradley Hand ITC" panose="03070402050302030203" pitchFamily="66" charset="0"/>
              </a:rPr>
              <a:t>Other desirables </a:t>
            </a:r>
          </a:p>
          <a:p>
            <a:r>
              <a:rPr lang="en-GB" dirty="0">
                <a:latin typeface="Bradley Hand ITC" panose="03070402050302030203" pitchFamily="66" charset="0"/>
              </a:rPr>
              <a:t>Posca Pens</a:t>
            </a:r>
          </a:p>
          <a:p>
            <a:r>
              <a:rPr lang="en-GB" dirty="0">
                <a:latin typeface="Bradley Hand ITC" panose="03070402050302030203" pitchFamily="66" charset="0"/>
              </a:rPr>
              <a:t>Gold, silver or white fine liner to write with in sketchbook</a:t>
            </a:r>
          </a:p>
          <a:p>
            <a:r>
              <a:rPr lang="en-GB" dirty="0">
                <a:latin typeface="Bradley Hand ITC" panose="03070402050302030203" pitchFamily="66" charset="0"/>
              </a:rPr>
              <a:t>Textile Design: fabric scissors, own pins, Collecting fabrics, threads, embellishments, trimmings, beads which may be appropriate for your nostalgic decade.</a:t>
            </a:r>
          </a:p>
          <a:p>
            <a:endParaRPr lang="en-GB" dirty="0">
              <a:latin typeface="Bradley Hand ITC" panose="03070402050302030203" pitchFamily="66" charset="0"/>
            </a:endParaRPr>
          </a:p>
          <a:p>
            <a:endParaRPr lang="en-GB" dirty="0">
              <a:latin typeface="Bradley Hand ITC" panose="03070402050302030203" pitchFamily="66" charset="0"/>
            </a:endParaRPr>
          </a:p>
          <a:p>
            <a:endParaRPr lang="en-GB" dirty="0"/>
          </a:p>
        </p:txBody>
      </p:sp>
    </p:spTree>
    <p:extLst>
      <p:ext uri="{BB962C8B-B14F-4D97-AF65-F5344CB8AC3E}">
        <p14:creationId xmlns:p14="http://schemas.microsoft.com/office/powerpoint/2010/main" val="28070661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575652F88A2C4695D16AB0A2E0232F" ma:contentTypeVersion="16" ma:contentTypeDescription="Create a new document." ma:contentTypeScope="" ma:versionID="cb816457b078514a64bba5f925ba5e43">
  <xsd:schema xmlns:xsd="http://www.w3.org/2001/XMLSchema" xmlns:xs="http://www.w3.org/2001/XMLSchema" xmlns:p="http://schemas.microsoft.com/office/2006/metadata/properties" xmlns:ns2="b15002f4-0bbd-4bec-b6a0-bbd6006d088f" xmlns:ns3="8ad02f4a-46aa-4658-9dd4-3c8ddea53b5a" targetNamespace="http://schemas.microsoft.com/office/2006/metadata/properties" ma:root="true" ma:fieldsID="cff98ff35d951ea6d9443c1e36fb7683" ns2:_="" ns3:_="">
    <xsd:import namespace="b15002f4-0bbd-4bec-b6a0-bbd6006d088f"/>
    <xsd:import namespace="8ad02f4a-46aa-4658-9dd4-3c8ddea53b5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002f4-0bbd-4bec-b6a0-bbd6006d088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ade0efc5-db86-49bb-9444-d44925e7c093}" ma:internalName="TaxCatchAll" ma:showField="CatchAllData" ma:web="b15002f4-0bbd-4bec-b6a0-bbd6006d088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d02f4a-46aa-4658-9dd4-3c8ddea53b5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eb64375-bc4c-4f04-872c-2921c63d323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8ad02f4a-46aa-4658-9dd4-3c8ddea53b5a">
      <Terms xmlns="http://schemas.microsoft.com/office/infopath/2007/PartnerControls"/>
    </lcf76f155ced4ddcb4097134ff3c332f>
    <TaxCatchAll xmlns="b15002f4-0bbd-4bec-b6a0-bbd6006d088f" xsi:nil="true"/>
    <_dlc_DocId xmlns="b15002f4-0bbd-4bec-b6a0-bbd6006d088f">ZEF67US6TPQN-190446522-17765</_dlc_DocId>
    <_dlc_DocIdUrl xmlns="b15002f4-0bbd-4bec-b6a0-bbd6006d088f">
      <Url>https://wkgs.sharepoint.com/sites/StaffResources/_layouts/15/DocIdRedir.aspx?ID=ZEF67US6TPQN-190446522-17765</Url>
      <Description>ZEF67US6TPQN-190446522-17765</Description>
    </_dlc_DocIdUrl>
  </documentManagement>
</p:properties>
</file>

<file path=customXml/itemProps1.xml><?xml version="1.0" encoding="utf-8"?>
<ds:datastoreItem xmlns:ds="http://schemas.openxmlformats.org/officeDocument/2006/customXml" ds:itemID="{E6B2C182-EB51-49FE-9DB1-D90A996E81A3}"/>
</file>

<file path=customXml/itemProps2.xml><?xml version="1.0" encoding="utf-8"?>
<ds:datastoreItem xmlns:ds="http://schemas.openxmlformats.org/officeDocument/2006/customXml" ds:itemID="{9835AC4F-F20D-46C0-8062-1AEBB06E82B0}"/>
</file>

<file path=customXml/itemProps3.xml><?xml version="1.0" encoding="utf-8"?>
<ds:datastoreItem xmlns:ds="http://schemas.openxmlformats.org/officeDocument/2006/customXml" ds:itemID="{027B3FBF-438F-4EFF-ABDA-42B2A5517A31}"/>
</file>

<file path=customXml/itemProps4.xml><?xml version="1.0" encoding="utf-8"?>
<ds:datastoreItem xmlns:ds="http://schemas.openxmlformats.org/officeDocument/2006/customXml" ds:itemID="{A69EFE91-1040-479D-BF34-E8931521CF0B}"/>
</file>

<file path=docProps/app.xml><?xml version="1.0" encoding="utf-8"?>
<Properties xmlns="http://schemas.openxmlformats.org/officeDocument/2006/extended-properties" xmlns:vt="http://schemas.openxmlformats.org/officeDocument/2006/docPropsVTypes">
  <Template>Organic</Template>
  <TotalTime>145</TotalTime>
  <Words>671</Words>
  <Application>Microsoft Office PowerPoint</Application>
  <PresentationFormat>Widescreen</PresentationFormat>
  <Paragraphs>65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Abadi</vt:lpstr>
      <vt:lpstr>Arial</vt:lpstr>
      <vt:lpstr>Bradley Hand ITC</vt:lpstr>
      <vt:lpstr>Garamond</vt:lpstr>
      <vt:lpstr>Organic</vt:lpstr>
      <vt:lpstr>PowerPoint Presentation</vt:lpstr>
      <vt:lpstr>PowerPoint Presentation</vt:lpstr>
      <vt:lpstr>PowerPoint Presentation</vt:lpstr>
      <vt:lpstr>PowerPoint Presentation</vt:lpstr>
    </vt:vector>
  </TitlesOfParts>
  <Company>WKGS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E Portbury</dc:creator>
  <cp:lastModifiedBy>S Copeman</cp:lastModifiedBy>
  <cp:revision>13</cp:revision>
  <dcterms:created xsi:type="dcterms:W3CDTF">2020-05-21T14:57:39Z</dcterms:created>
  <dcterms:modified xsi:type="dcterms:W3CDTF">2023-06-22T11:29:02Z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0x010100E3575652F88A2C4695D16AB0A2E0232F</vt:lpwstr>
  </property>
  <property fmtid="{D5CDD505-2E9C-101B-9397-08002B2CF9AE}" pid="3" name="_dlc_DocIdItemGuid">
    <vt:lpwstr>97011a3b-c1ab-45c5-a5f5-3a1432603b5c</vt:lpwstr>
  </property>
</Properties>
</file>