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6"/>
  </p:notesMasterIdLst>
  <p:sldIdLst>
    <p:sldId id="279" r:id="rId2"/>
    <p:sldId id="280" r:id="rId3"/>
    <p:sldId id="306" r:id="rId4"/>
    <p:sldId id="30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  <a:srgbClr val="357382"/>
    <a:srgbClr val="000000"/>
    <a:srgbClr val="FFFFFF"/>
    <a:srgbClr val="EDEDED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4" autoAdjust="0"/>
    <p:restoredTop sz="81490" autoAdjust="0"/>
  </p:normalViewPr>
  <p:slideViewPr>
    <p:cSldViewPr snapToGrid="0">
      <p:cViewPr varScale="1">
        <p:scale>
          <a:sx n="93" d="100"/>
          <a:sy n="93" d="100"/>
        </p:scale>
        <p:origin x="9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9C833-02FE-42D4-815E-FFFAF85B7232}" type="datetimeFigureOut">
              <a:rPr lang="en-GB" smtClean="0"/>
              <a:t>01/07/2022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2B48A-47C7-4ED7-B4A2-854D1C4DB8D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8269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2B48A-47C7-4ED7-B4A2-854D1C4DB8DA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7914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2B48A-47C7-4ED7-B4A2-854D1C4DB8DA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5338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2B48A-47C7-4ED7-B4A2-854D1C4DB8DA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7024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2B48A-47C7-4ED7-B4A2-854D1C4DB8DA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5436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D51230-8C24-4996-9B07-5E0DD0F902CA}"/>
              </a:ext>
            </a:extLst>
          </p:cNvPr>
          <p:cNvSpPr txBox="1"/>
          <p:nvPr userDrawn="1"/>
        </p:nvSpPr>
        <p:spPr>
          <a:xfrm>
            <a:off x="110185" y="222750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+mj-lt"/>
              </a:rPr>
              <a:t>GCSE to A level</a:t>
            </a:r>
          </a:p>
        </p:txBody>
      </p:sp>
    </p:spTree>
    <p:extLst>
      <p:ext uri="{BB962C8B-B14F-4D97-AF65-F5344CB8AC3E}">
        <p14:creationId xmlns:p14="http://schemas.microsoft.com/office/powerpoint/2010/main" val="1559797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0663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60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229" y="84272"/>
            <a:ext cx="9431382" cy="664666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3921-457F-42D7-9A5E-1FB398760551}" type="datetimeFigureOut">
              <a:rPr lang="en-GB" smtClean="0"/>
              <a:t>01/07/2022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0A8E-E8C2-469C-905E-C6857145D77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408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4F1570-A8A1-4A16-AFB2-9AC998F82810}"/>
              </a:ext>
            </a:extLst>
          </p:cNvPr>
          <p:cNvSpPr/>
          <p:nvPr userDrawn="1"/>
        </p:nvSpPr>
        <p:spPr>
          <a:xfrm>
            <a:off x="0" y="0"/>
            <a:ext cx="12192000" cy="830413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F6F06A-8B6F-40B7-8BCB-81565050A2CF}"/>
              </a:ext>
            </a:extLst>
          </p:cNvPr>
          <p:cNvCxnSpPr>
            <a:cxnSpLocks/>
          </p:cNvCxnSpPr>
          <p:nvPr userDrawn="1"/>
        </p:nvCxnSpPr>
        <p:spPr>
          <a:xfrm>
            <a:off x="0" y="830424"/>
            <a:ext cx="1219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31A96F53-163C-4761-9F64-032DC32B8122}"/>
              </a:ext>
            </a:extLst>
          </p:cNvPr>
          <p:cNvGrpSpPr/>
          <p:nvPr userDrawn="1"/>
        </p:nvGrpSpPr>
        <p:grpSpPr>
          <a:xfrm>
            <a:off x="10487885" y="177048"/>
            <a:ext cx="1593930" cy="476316"/>
            <a:chOff x="10487885" y="222750"/>
            <a:chExt cx="1593930" cy="476316"/>
          </a:xfrm>
        </p:grpSpPr>
        <p:pic>
          <p:nvPicPr>
            <p:cNvPr id="11" name="Picture 10" descr="A close up of ware&#10;&#10;Description automatically generated">
              <a:extLst>
                <a:ext uri="{FF2B5EF4-FFF2-40B4-BE49-F238E27FC236}">
                  <a16:creationId xmlns:a16="http://schemas.microsoft.com/office/drawing/2014/main" id="{60CA602B-3024-4035-A205-F78AF4757A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7885" y="222750"/>
              <a:ext cx="476316" cy="47631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69F75CE-472C-42DA-98D7-787F5E94E3B5}"/>
                </a:ext>
              </a:extLst>
            </p:cNvPr>
            <p:cNvSpPr txBox="1"/>
            <p:nvPr userDrawn="1"/>
          </p:nvSpPr>
          <p:spPr>
            <a:xfrm>
              <a:off x="10964201" y="330103"/>
              <a:ext cx="11176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>
                  <a:latin typeface="+mj-lt"/>
                </a:rPr>
                <a:t>Craig’n’Dave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171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9" r:id="rId2"/>
    <p:sldLayoutId id="2147483710" r:id="rId3"/>
    <p:sldLayoutId id="214748371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.craigndave.org/videos/slr-17-ethical-moral-and-cultural-issu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udent.craigndave.org/videos/slr19-moral-social-legal-cultural-issue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tudent.craigndave.org/videos/aqa-alevel-slr11-twos-complement" TargetMode="External"/><Relationship Id="rId4" Type="http://schemas.openxmlformats.org/officeDocument/2006/relationships/hyperlink" Target="https://student.craigndave.org/videos/aqa-gcse-slr13-number-base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30E11665-90D6-4A57-A182-456D316AE8D2}"/>
              </a:ext>
            </a:extLst>
          </p:cNvPr>
          <p:cNvSpPr/>
          <p:nvPr/>
        </p:nvSpPr>
        <p:spPr>
          <a:xfrm>
            <a:off x="0" y="4876799"/>
            <a:ext cx="9829800" cy="1981201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8CF060E-E4BE-4F7B-85AB-ED960EA608B8}"/>
              </a:ext>
            </a:extLst>
          </p:cNvPr>
          <p:cNvSpPr txBox="1">
            <a:spLocks/>
          </p:cNvSpPr>
          <p:nvPr/>
        </p:nvSpPr>
        <p:spPr>
          <a:xfrm>
            <a:off x="-1" y="68263"/>
            <a:ext cx="587884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245E2030-E578-4E03-A50B-30CFC69AE59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82880" y="2936775"/>
            <a:ext cx="5787614" cy="1940021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r>
              <a:rPr lang="en-GB" sz="1400" dirty="0">
                <a:solidFill>
                  <a:srgbClr val="595959"/>
                </a:solidFill>
              </a:rPr>
              <a:t>The topic of </a:t>
            </a:r>
            <a:r>
              <a:rPr lang="en-GB" sz="1400" b="1" dirty="0">
                <a:solidFill>
                  <a:srgbClr val="595959"/>
                </a:solidFill>
              </a:rPr>
              <a:t>Computer Science </a:t>
            </a:r>
            <a:r>
              <a:rPr lang="en-GB" sz="1400" dirty="0">
                <a:solidFill>
                  <a:srgbClr val="595959"/>
                </a:solidFill>
              </a:rPr>
              <a:t>is at the heart of the modern world</a:t>
            </a:r>
          </a:p>
          <a:p>
            <a:r>
              <a:rPr lang="en-GB" sz="1400" dirty="0">
                <a:solidFill>
                  <a:srgbClr val="595959"/>
                </a:solidFill>
              </a:rPr>
              <a:t>Studying  it can make you extremely sought after in todays job market</a:t>
            </a:r>
          </a:p>
          <a:p>
            <a:r>
              <a:rPr lang="en-GB" sz="1400" dirty="0">
                <a:solidFill>
                  <a:srgbClr val="595959"/>
                </a:solidFill>
              </a:rPr>
              <a:t>The transition from GCSE to A level is significant, this includes:</a:t>
            </a:r>
          </a:p>
          <a:p>
            <a:pPr lvl="1"/>
            <a:r>
              <a:rPr lang="en-GB" sz="1400" dirty="0">
                <a:solidFill>
                  <a:srgbClr val="595959"/>
                </a:solidFill>
              </a:rPr>
              <a:t>An increased emphasis on </a:t>
            </a:r>
            <a:r>
              <a:rPr lang="en-GB" sz="1400" b="1" dirty="0">
                <a:solidFill>
                  <a:srgbClr val="595959"/>
                </a:solidFill>
              </a:rPr>
              <a:t>technical</a:t>
            </a:r>
            <a:r>
              <a:rPr lang="en-GB" sz="1400" dirty="0">
                <a:solidFill>
                  <a:srgbClr val="595959"/>
                </a:solidFill>
              </a:rPr>
              <a:t> </a:t>
            </a:r>
            <a:r>
              <a:rPr lang="en-GB" sz="1400" b="1" dirty="0">
                <a:solidFill>
                  <a:srgbClr val="595959"/>
                </a:solidFill>
              </a:rPr>
              <a:t>content</a:t>
            </a:r>
          </a:p>
          <a:p>
            <a:pPr lvl="1"/>
            <a:r>
              <a:rPr lang="en-GB" sz="1400" dirty="0">
                <a:solidFill>
                  <a:srgbClr val="595959"/>
                </a:solidFill>
              </a:rPr>
              <a:t>An increased emphasis </a:t>
            </a:r>
            <a:r>
              <a:rPr lang="en-GB" sz="1400" b="1" dirty="0">
                <a:solidFill>
                  <a:srgbClr val="595959"/>
                </a:solidFill>
              </a:rPr>
              <a:t>independent</a:t>
            </a:r>
            <a:r>
              <a:rPr lang="en-GB" sz="1400" dirty="0">
                <a:solidFill>
                  <a:srgbClr val="595959"/>
                </a:solidFill>
              </a:rPr>
              <a:t> </a:t>
            </a:r>
            <a:r>
              <a:rPr lang="en-GB" sz="1400" b="1" dirty="0">
                <a:solidFill>
                  <a:srgbClr val="595959"/>
                </a:solidFill>
              </a:rPr>
              <a:t>research</a:t>
            </a:r>
          </a:p>
        </p:txBody>
      </p:sp>
      <p:pic>
        <p:nvPicPr>
          <p:cNvPr id="28" name="Picture 27" descr="A circuit board&#10;&#10;Description automatically generated">
            <a:extLst>
              <a:ext uri="{FF2B5EF4-FFF2-40B4-BE49-F238E27FC236}">
                <a16:creationId xmlns:a16="http://schemas.microsoft.com/office/drawing/2014/main" id="{8522A6AA-216E-44D8-9F86-26BA9FC34D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62" r="26710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93433539-2A11-433F-8164-CE65BA5CCB9A}"/>
              </a:ext>
            </a:extLst>
          </p:cNvPr>
          <p:cNvSpPr/>
          <p:nvPr/>
        </p:nvSpPr>
        <p:spPr>
          <a:xfrm>
            <a:off x="5878846" y="1515811"/>
            <a:ext cx="6313153" cy="87422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r>
              <a:rPr lang="en-GB" sz="2000" b="1" dirty="0">
                <a:solidFill>
                  <a:srgbClr val="595959"/>
                </a:solidFill>
              </a:rPr>
              <a:t>The course is assessed by</a:t>
            </a:r>
          </a:p>
          <a:p>
            <a:r>
              <a:rPr lang="en-GB" sz="2000" b="1" dirty="0">
                <a:solidFill>
                  <a:srgbClr val="595959"/>
                </a:solidFill>
              </a:rPr>
              <a:t>2 exams (50% each exam) </a:t>
            </a:r>
            <a:endParaRPr lang="en-GB" b="1" dirty="0">
              <a:solidFill>
                <a:srgbClr val="595959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EAD5ADB-B46F-4DB0-A326-E5A741C82536}"/>
              </a:ext>
            </a:extLst>
          </p:cNvPr>
          <p:cNvSpPr/>
          <p:nvPr/>
        </p:nvSpPr>
        <p:spPr>
          <a:xfrm>
            <a:off x="182880" y="5027343"/>
            <a:ext cx="70656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595959"/>
                </a:solidFill>
              </a:rPr>
              <a:t>This workbook is designed to allow you to practice some of these skills and build on your existing knowledge.</a:t>
            </a:r>
          </a:p>
          <a:p>
            <a:endParaRPr lang="en-GB" sz="1400" dirty="0">
              <a:solidFill>
                <a:srgbClr val="0070C0"/>
              </a:solidFill>
            </a:endParaRPr>
          </a:p>
          <a:p>
            <a:r>
              <a:rPr lang="en-GB" sz="1400" b="1" dirty="0">
                <a:solidFill>
                  <a:schemeClr val="accent1"/>
                </a:solidFill>
              </a:rPr>
              <a:t>Please complete by your first lesson back in September.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7E6623C-B6A8-47F7-B857-2A12C5D6A4C8}"/>
              </a:ext>
            </a:extLst>
          </p:cNvPr>
          <p:cNvSpPr txBox="1">
            <a:spLocks/>
          </p:cNvSpPr>
          <p:nvPr/>
        </p:nvSpPr>
        <p:spPr>
          <a:xfrm>
            <a:off x="0" y="1124744"/>
            <a:ext cx="5878849" cy="166148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>
                <a:solidFill>
                  <a:schemeClr val="tx2"/>
                </a:solidFill>
                <a:latin typeface="+mn-lt"/>
              </a:rPr>
              <a:t>Computer Science</a:t>
            </a:r>
            <a:br>
              <a:rPr lang="en-GB" b="1">
                <a:solidFill>
                  <a:schemeClr val="tx2"/>
                </a:solidFill>
                <a:latin typeface="+mn-lt"/>
              </a:rPr>
            </a:br>
            <a:r>
              <a:rPr lang="en-GB" b="1">
                <a:solidFill>
                  <a:schemeClr val="tx2"/>
                </a:solidFill>
                <a:latin typeface="+mn-lt"/>
              </a:rPr>
              <a:t>Transition workbook</a:t>
            </a:r>
            <a:endParaRPr lang="en-GB" b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7002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5B17E321-EDDB-4CA4-AC84-7B3E02F4209A}"/>
              </a:ext>
            </a:extLst>
          </p:cNvPr>
          <p:cNvSpPr/>
          <p:nvPr/>
        </p:nvSpPr>
        <p:spPr>
          <a:xfrm>
            <a:off x="89650" y="89390"/>
            <a:ext cx="623688" cy="623688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2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04889C2-0507-4F04-AAA7-B40DD52A38CD}"/>
              </a:ext>
            </a:extLst>
          </p:cNvPr>
          <p:cNvSpPr txBox="1">
            <a:spLocks/>
          </p:cNvSpPr>
          <p:nvPr/>
        </p:nvSpPr>
        <p:spPr>
          <a:xfrm>
            <a:off x="319178" y="907161"/>
            <a:ext cx="3813910" cy="362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sz="1800" dirty="0">
                <a:solidFill>
                  <a:srgbClr val="595959"/>
                </a:solidFill>
                <a:latin typeface="+mj-lt"/>
              </a:rPr>
              <a:t>Emerging computer technology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0616FA2-69CE-4F4B-873E-9DA9432534A7}"/>
              </a:ext>
            </a:extLst>
          </p:cNvPr>
          <p:cNvSpPr txBox="1">
            <a:spLocks/>
          </p:cNvSpPr>
          <p:nvPr/>
        </p:nvSpPr>
        <p:spPr>
          <a:xfrm>
            <a:off x="740229" y="84272"/>
            <a:ext cx="9431382" cy="664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rgbClr val="595959"/>
                </a:solidFill>
                <a:latin typeface="Century Gothic" panose="020B0502020202020204" pitchFamily="34" charset="0"/>
              </a:rPr>
              <a:t>Independent research task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AB0349-8A65-454D-B1E1-798CCAEC0964}"/>
              </a:ext>
            </a:extLst>
          </p:cNvPr>
          <p:cNvSpPr txBox="1"/>
          <p:nvPr/>
        </p:nvSpPr>
        <p:spPr>
          <a:xfrm>
            <a:off x="319178" y="1417038"/>
            <a:ext cx="6155852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rgbClr val="595959"/>
                </a:solidFill>
              </a:rPr>
              <a:t>In this task you get to investigate any area of emerging computer technology which interests you.</a:t>
            </a:r>
          </a:p>
          <a:p>
            <a:endParaRPr lang="en-GB" sz="1100" dirty="0">
              <a:solidFill>
                <a:srgbClr val="595959"/>
              </a:solidFill>
            </a:endParaRPr>
          </a:p>
          <a:p>
            <a:r>
              <a:rPr lang="en-GB" sz="1100" dirty="0">
                <a:solidFill>
                  <a:srgbClr val="595959"/>
                </a:solidFill>
              </a:rPr>
              <a:t>You can pick any area which interests you, but examples could be: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595959"/>
                </a:solidFill>
              </a:rPr>
              <a:t>Artificial intelligence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595959"/>
                </a:solidFill>
              </a:rPr>
              <a:t>Robotics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595959"/>
                </a:solidFill>
              </a:rPr>
              <a:t>Automated self driving cards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595959"/>
                </a:solidFill>
              </a:rPr>
              <a:t>Quantum computing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>
              <a:solidFill>
                <a:srgbClr val="595959"/>
              </a:solidFill>
            </a:endParaRPr>
          </a:p>
          <a:p>
            <a:r>
              <a:rPr lang="en-GB" sz="1100" dirty="0">
                <a:solidFill>
                  <a:srgbClr val="595959"/>
                </a:solidFill>
              </a:rPr>
              <a:t>In no more than ONE side of A4 summarise the area you have chosen under the following four headings: 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100" dirty="0">
                <a:solidFill>
                  <a:srgbClr val="595959"/>
                </a:solidFill>
              </a:rPr>
              <a:t>What is it?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100" dirty="0">
                <a:solidFill>
                  <a:srgbClr val="595959"/>
                </a:solidFill>
              </a:rPr>
              <a:t>What are the possible Social, Moral, Cultural and Ethical </a:t>
            </a:r>
            <a:r>
              <a:rPr lang="en-GB" sz="1100" b="1" dirty="0">
                <a:solidFill>
                  <a:srgbClr val="595959"/>
                </a:solidFill>
              </a:rPr>
              <a:t>benefits</a:t>
            </a:r>
            <a:r>
              <a:rPr lang="en-GB" sz="1100" dirty="0">
                <a:solidFill>
                  <a:srgbClr val="595959"/>
                </a:solidFill>
              </a:rPr>
              <a:t> of this technology on society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100" dirty="0">
                <a:solidFill>
                  <a:srgbClr val="595959"/>
                </a:solidFill>
              </a:rPr>
              <a:t>What are the possible Social, Moral, Cultural and Ethical </a:t>
            </a:r>
            <a:r>
              <a:rPr lang="en-GB" sz="1100" b="1" dirty="0">
                <a:solidFill>
                  <a:srgbClr val="595959"/>
                </a:solidFill>
              </a:rPr>
              <a:t>risks</a:t>
            </a:r>
            <a:r>
              <a:rPr lang="en-GB" sz="1100" dirty="0">
                <a:solidFill>
                  <a:srgbClr val="595959"/>
                </a:solidFill>
              </a:rPr>
              <a:t> of this technology on society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100" dirty="0">
                <a:solidFill>
                  <a:srgbClr val="595959"/>
                </a:solidFill>
              </a:rPr>
              <a:t>My conclusion on this technology and what it will mean for our world 10 years from now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>
              <a:solidFill>
                <a:srgbClr val="595959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D9E109F-E1D9-4BE6-95F8-61FB99360F4E}"/>
              </a:ext>
            </a:extLst>
          </p:cNvPr>
          <p:cNvSpPr/>
          <p:nvPr/>
        </p:nvSpPr>
        <p:spPr>
          <a:xfrm>
            <a:off x="349104" y="3963874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100" b="1" dirty="0">
                <a:solidFill>
                  <a:srgbClr val="595959"/>
                </a:solidFill>
              </a:rPr>
              <a:t>Additional help: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637BCB3-C617-48D6-80D8-A5BEF940EB6A}"/>
              </a:ext>
            </a:extLst>
          </p:cNvPr>
          <p:cNvSpPr/>
          <p:nvPr/>
        </p:nvSpPr>
        <p:spPr>
          <a:xfrm>
            <a:off x="401494" y="4214145"/>
            <a:ext cx="11360200" cy="173669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100" dirty="0">
                <a:solidFill>
                  <a:srgbClr val="595959"/>
                </a:solidFill>
              </a:rPr>
              <a:t>For additional help and support in structuring your answer you might like to watch some of the videos from the following Craig ‘n’ Dave playlists:</a:t>
            </a:r>
          </a:p>
          <a:p>
            <a:endParaRPr lang="en-GB" sz="1100" dirty="0">
              <a:solidFill>
                <a:srgbClr val="595959"/>
              </a:solidFill>
            </a:endParaRPr>
          </a:p>
          <a:p>
            <a:r>
              <a:rPr lang="en-GB" sz="1100" dirty="0">
                <a:solidFill>
                  <a:srgbClr val="595959"/>
                </a:solidFill>
              </a:rPr>
              <a:t>OCR:</a:t>
            </a:r>
          </a:p>
          <a:p>
            <a:r>
              <a:rPr lang="en-GB" sz="1100" dirty="0">
                <a:solidFill>
                  <a:srgbClr val="595959"/>
                </a:solidFill>
              </a:rPr>
              <a:t>SLR 17 – Ethical, morale and cultural issues</a:t>
            </a:r>
          </a:p>
          <a:p>
            <a:r>
              <a:rPr lang="en-GB" sz="1100" dirty="0">
                <a:solidFill>
                  <a:srgbClr val="59595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https://student.craigndave.org/videos/slr-17-ethical-moral-and-cultural-issues</a:t>
            </a:r>
            <a:endParaRPr lang="en-GB" sz="1100" dirty="0">
              <a:solidFill>
                <a:srgbClr val="595959"/>
              </a:solidFill>
            </a:endParaRPr>
          </a:p>
          <a:p>
            <a:endParaRPr lang="en-GB" sz="1100" dirty="0">
              <a:solidFill>
                <a:srgbClr val="595959"/>
              </a:solidFill>
            </a:endParaRPr>
          </a:p>
          <a:p>
            <a:r>
              <a:rPr lang="en-GB" sz="1100" dirty="0">
                <a:solidFill>
                  <a:srgbClr val="595959"/>
                </a:solidFill>
              </a:rPr>
              <a:t>AQA:</a:t>
            </a:r>
          </a:p>
          <a:p>
            <a:r>
              <a:rPr lang="en-GB" sz="1100" dirty="0">
                <a:solidFill>
                  <a:srgbClr val="595959"/>
                </a:solidFill>
              </a:rPr>
              <a:t>SLR 19: Moral, social, legal, cultural issues</a:t>
            </a:r>
          </a:p>
          <a:p>
            <a:r>
              <a:rPr lang="en-GB" sz="1100" dirty="0">
                <a:solidFill>
                  <a:srgbClr val="595959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https://student.craigndave.org/videos/slr19-moral-social-legal-cultural-issues</a:t>
            </a:r>
            <a:endParaRPr lang="en-GB" sz="1100" dirty="0">
              <a:solidFill>
                <a:srgbClr val="595959"/>
              </a:solidFill>
            </a:endParaRPr>
          </a:p>
          <a:p>
            <a:endParaRPr lang="en-GB" sz="11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205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womans face&#10;&#10;Description automatically generated">
            <a:extLst>
              <a:ext uri="{FF2B5EF4-FFF2-40B4-BE49-F238E27FC236}">
                <a16:creationId xmlns:a16="http://schemas.microsoft.com/office/drawing/2014/main" id="{FF19D066-2311-4E45-8CC3-24F8742B9E1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324" y="888765"/>
            <a:ext cx="8921675" cy="588496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5B17E321-EDDB-4CA4-AC84-7B3E02F4209A}"/>
              </a:ext>
            </a:extLst>
          </p:cNvPr>
          <p:cNvSpPr/>
          <p:nvPr/>
        </p:nvSpPr>
        <p:spPr>
          <a:xfrm>
            <a:off x="89650" y="89390"/>
            <a:ext cx="623688" cy="623688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2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04889C2-0507-4F04-AAA7-B40DD52A38CD}"/>
              </a:ext>
            </a:extLst>
          </p:cNvPr>
          <p:cNvSpPr txBox="1">
            <a:spLocks/>
          </p:cNvSpPr>
          <p:nvPr/>
        </p:nvSpPr>
        <p:spPr>
          <a:xfrm>
            <a:off x="319178" y="907161"/>
            <a:ext cx="5221010" cy="362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sz="1800" dirty="0">
                <a:solidFill>
                  <a:srgbClr val="595959"/>
                </a:solidFill>
                <a:latin typeface="+mj-lt"/>
              </a:rPr>
              <a:t>Representing negative numbers in binary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0616FA2-69CE-4F4B-873E-9DA9432534A7}"/>
              </a:ext>
            </a:extLst>
          </p:cNvPr>
          <p:cNvSpPr txBox="1">
            <a:spLocks/>
          </p:cNvSpPr>
          <p:nvPr/>
        </p:nvSpPr>
        <p:spPr>
          <a:xfrm>
            <a:off x="740229" y="84272"/>
            <a:ext cx="9431382" cy="664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rgbClr val="595959"/>
                </a:solidFill>
                <a:latin typeface="Century Gothic" panose="020B0502020202020204" pitchFamily="34" charset="0"/>
              </a:rPr>
              <a:t>Binary task – Representing Negative Numbers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4B7800-09CF-4573-8F33-963C9495A730}"/>
              </a:ext>
            </a:extLst>
          </p:cNvPr>
          <p:cNvSpPr txBox="1"/>
          <p:nvPr/>
        </p:nvSpPr>
        <p:spPr>
          <a:xfrm>
            <a:off x="401495" y="1333278"/>
            <a:ext cx="5694506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595959"/>
                </a:solidFill>
              </a:rPr>
              <a:t>In GCSE computer science you will have learnt how to represent positive whole numbers in binary e.g. 47</a:t>
            </a:r>
          </a:p>
          <a:p>
            <a:endParaRPr lang="en-GB" sz="1100" dirty="0">
              <a:solidFill>
                <a:srgbClr val="595959"/>
              </a:solidFill>
            </a:endParaRPr>
          </a:p>
          <a:p>
            <a:r>
              <a:rPr lang="en-GB" sz="1100" dirty="0">
                <a:solidFill>
                  <a:srgbClr val="595959"/>
                </a:solidFill>
              </a:rPr>
              <a:t>At A Level you will need to know how to represent negative as well e.g. -47</a:t>
            </a:r>
          </a:p>
          <a:p>
            <a:endParaRPr lang="en-GB" sz="1100" dirty="0">
              <a:solidFill>
                <a:srgbClr val="595959"/>
              </a:solidFill>
            </a:endParaRPr>
          </a:p>
          <a:p>
            <a:r>
              <a:rPr lang="en-GB" sz="1100" dirty="0">
                <a:solidFill>
                  <a:srgbClr val="595959"/>
                </a:solidFill>
              </a:rPr>
              <a:t>Start to recapping (or learning if you didn’t do the GCSE) how to represent positive whole numbers between 0-255 in binary</a:t>
            </a:r>
          </a:p>
          <a:p>
            <a:endParaRPr lang="en-GB" sz="1100" dirty="0">
              <a:solidFill>
                <a:srgbClr val="595959"/>
              </a:solidFill>
            </a:endParaRPr>
          </a:p>
          <a:p>
            <a:r>
              <a:rPr lang="en-GB" sz="1100" dirty="0">
                <a:solidFill>
                  <a:srgbClr val="595959"/>
                </a:solidFill>
              </a:rPr>
              <a:t>Now research how to represent negative numbers in binary using the method known as: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595959"/>
                </a:solidFill>
              </a:rPr>
              <a:t>	Two’s complement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>
              <a:solidFill>
                <a:srgbClr val="595959"/>
              </a:solidFill>
            </a:endParaRPr>
          </a:p>
          <a:p>
            <a:r>
              <a:rPr lang="en-GB" sz="1100" dirty="0">
                <a:solidFill>
                  <a:srgbClr val="595959"/>
                </a:solidFill>
              </a:rPr>
              <a:t>Complete the tasks on the following slides.</a:t>
            </a:r>
          </a:p>
          <a:p>
            <a:endParaRPr lang="en-GB" sz="1100" dirty="0">
              <a:solidFill>
                <a:srgbClr val="595959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626E6CA-0101-473B-8CDA-FE2F9B079BEB}"/>
              </a:ext>
            </a:extLst>
          </p:cNvPr>
          <p:cNvGrpSpPr/>
          <p:nvPr/>
        </p:nvGrpSpPr>
        <p:grpSpPr>
          <a:xfrm>
            <a:off x="371569" y="4588015"/>
            <a:ext cx="9248682" cy="1736586"/>
            <a:chOff x="371568" y="5493875"/>
            <a:chExt cx="10483657" cy="124017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1B23D7C-160A-45D7-A4B3-2E47CA88736B}"/>
                </a:ext>
              </a:extLst>
            </p:cNvPr>
            <p:cNvSpPr/>
            <p:nvPr/>
          </p:nvSpPr>
          <p:spPr>
            <a:xfrm>
              <a:off x="371568" y="5493875"/>
              <a:ext cx="6096000" cy="18682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GB" sz="1100" b="1" dirty="0">
                  <a:solidFill>
                    <a:srgbClr val="595959"/>
                  </a:solidFill>
                </a:rPr>
                <a:t>Additional help: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D9F4F17-8297-4408-AA50-F368EDFDC2BF}"/>
                </a:ext>
              </a:extLst>
            </p:cNvPr>
            <p:cNvSpPr/>
            <p:nvPr/>
          </p:nvSpPr>
          <p:spPr>
            <a:xfrm>
              <a:off x="423959" y="5727204"/>
              <a:ext cx="10431266" cy="1006845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1100" dirty="0">
                  <a:solidFill>
                    <a:srgbClr val="595959"/>
                  </a:solidFill>
                </a:rPr>
                <a:t>For additional help and support in structuring your answer you might like to watch some of the following videos from Craig ‘n’ Dave:</a:t>
              </a:r>
            </a:p>
            <a:p>
              <a:endParaRPr lang="en-GB" sz="1100" dirty="0">
                <a:solidFill>
                  <a:srgbClr val="595959"/>
                </a:solidFill>
              </a:endParaRPr>
            </a:p>
            <a:p>
              <a:r>
                <a:rPr lang="en-GB" sz="1100" dirty="0">
                  <a:solidFill>
                    <a:srgbClr val="595959"/>
                  </a:solidFill>
                </a:rPr>
                <a:t>GCSE recap: How to represent positive binary values 0-255</a:t>
              </a:r>
            </a:p>
            <a:p>
              <a:r>
                <a:rPr lang="en-GB" sz="1100" dirty="0">
                  <a:solidFill>
                    <a:srgbClr val="595959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https://student.craigndave.org/videos/aqa-gcse-slr13-number-bases</a:t>
              </a:r>
              <a:r>
                <a:rPr lang="en-GB" sz="1100" dirty="0">
                  <a:solidFill>
                    <a:srgbClr val="595959"/>
                  </a:solidFill>
                </a:rPr>
                <a:t> </a:t>
              </a:r>
            </a:p>
            <a:p>
              <a:endParaRPr lang="en-GB" sz="1100" dirty="0">
                <a:solidFill>
                  <a:srgbClr val="595959"/>
                </a:solidFill>
              </a:endParaRPr>
            </a:p>
            <a:p>
              <a:r>
                <a:rPr lang="en-GB" sz="1100" dirty="0">
                  <a:solidFill>
                    <a:srgbClr val="595959"/>
                  </a:solidFill>
                </a:rPr>
                <a:t>A Level: Representing negative binary values using Two’s Complement</a:t>
              </a:r>
            </a:p>
            <a:p>
              <a:r>
                <a:rPr lang="en-GB" sz="1100" dirty="0">
                  <a:solidFill>
                    <a:srgbClr val="595959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https://student.craigndave.org/videos/aqa-alevel-slr11-twos-complement</a:t>
              </a:r>
              <a:r>
                <a:rPr lang="en-GB" sz="1100" dirty="0">
                  <a:solidFill>
                    <a:srgbClr val="595959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2785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womans face&#10;&#10;Description automatically generated">
            <a:extLst>
              <a:ext uri="{FF2B5EF4-FFF2-40B4-BE49-F238E27FC236}">
                <a16:creationId xmlns:a16="http://schemas.microsoft.com/office/drawing/2014/main" id="{FF19D066-2311-4E45-8CC3-24F8742B9E1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324" y="888765"/>
            <a:ext cx="8921675" cy="5884964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1704201-C86B-4102-B647-35CDF4DFEEC5}"/>
              </a:ext>
            </a:extLst>
          </p:cNvPr>
          <p:cNvSpPr txBox="1">
            <a:spLocks/>
          </p:cNvSpPr>
          <p:nvPr/>
        </p:nvSpPr>
        <p:spPr>
          <a:xfrm>
            <a:off x="8449056" y="853313"/>
            <a:ext cx="3742944" cy="3628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>
                <a:solidFill>
                  <a:srgbClr val="595959"/>
                </a:solidFill>
                <a:latin typeface="Century Gothic" panose="020B0502020202020204" pitchFamily="34" charset="0"/>
              </a:rPr>
              <a:t>Expected time to complete: 1½ hours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B17E321-EDDB-4CA4-AC84-7B3E02F4209A}"/>
              </a:ext>
            </a:extLst>
          </p:cNvPr>
          <p:cNvSpPr/>
          <p:nvPr/>
        </p:nvSpPr>
        <p:spPr>
          <a:xfrm>
            <a:off x="89650" y="89390"/>
            <a:ext cx="623688" cy="623688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2"/>
                </a:solidFill>
                <a:latin typeface="Century Gothic" panose="020B0502020202020204" pitchFamily="34" charset="0"/>
              </a:rPr>
              <a:t>15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04889C2-0507-4F04-AAA7-B40DD52A38CD}"/>
              </a:ext>
            </a:extLst>
          </p:cNvPr>
          <p:cNvSpPr txBox="1">
            <a:spLocks/>
          </p:cNvSpPr>
          <p:nvPr/>
        </p:nvSpPr>
        <p:spPr>
          <a:xfrm>
            <a:off x="319178" y="907161"/>
            <a:ext cx="5221010" cy="362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sz="1800" dirty="0">
                <a:solidFill>
                  <a:srgbClr val="595959"/>
                </a:solidFill>
                <a:latin typeface="+mj-lt"/>
              </a:rPr>
              <a:t>Representing negative numbers in binary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E0AC26-0963-4F15-83A8-893864B7CBA2}"/>
              </a:ext>
            </a:extLst>
          </p:cNvPr>
          <p:cNvSpPr txBox="1"/>
          <p:nvPr/>
        </p:nvSpPr>
        <p:spPr>
          <a:xfrm>
            <a:off x="401495" y="1333278"/>
            <a:ext cx="56945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GB" sz="1100" dirty="0">
                <a:solidFill>
                  <a:srgbClr val="595959"/>
                </a:solidFill>
              </a:rPr>
              <a:t>Write out the positive binary number 107, the answer should be displayed in 8 bits.   </a:t>
            </a:r>
          </a:p>
        </p:txBody>
      </p:sp>
      <p:graphicFrame>
        <p:nvGraphicFramePr>
          <p:cNvPr id="12" name="Table 6">
            <a:extLst>
              <a:ext uri="{FF2B5EF4-FFF2-40B4-BE49-F238E27FC236}">
                <a16:creationId xmlns:a16="http://schemas.microsoft.com/office/drawing/2014/main" id="{33FA2E53-2BC2-40BD-9554-1AFB38F7EF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60178"/>
              </p:ext>
            </p:extLst>
          </p:nvPr>
        </p:nvGraphicFramePr>
        <p:xfrm>
          <a:off x="517525" y="1707266"/>
          <a:ext cx="494030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538">
                  <a:extLst>
                    <a:ext uri="{9D8B030D-6E8A-4147-A177-3AD203B41FA5}">
                      <a16:colId xmlns:a16="http://schemas.microsoft.com/office/drawing/2014/main" val="155751270"/>
                    </a:ext>
                  </a:extLst>
                </a:gridCol>
                <a:gridCol w="617538">
                  <a:extLst>
                    <a:ext uri="{9D8B030D-6E8A-4147-A177-3AD203B41FA5}">
                      <a16:colId xmlns:a16="http://schemas.microsoft.com/office/drawing/2014/main" val="173766381"/>
                    </a:ext>
                  </a:extLst>
                </a:gridCol>
                <a:gridCol w="617538">
                  <a:extLst>
                    <a:ext uri="{9D8B030D-6E8A-4147-A177-3AD203B41FA5}">
                      <a16:colId xmlns:a16="http://schemas.microsoft.com/office/drawing/2014/main" val="4174090749"/>
                    </a:ext>
                  </a:extLst>
                </a:gridCol>
                <a:gridCol w="617538">
                  <a:extLst>
                    <a:ext uri="{9D8B030D-6E8A-4147-A177-3AD203B41FA5}">
                      <a16:colId xmlns:a16="http://schemas.microsoft.com/office/drawing/2014/main" val="457121273"/>
                    </a:ext>
                  </a:extLst>
                </a:gridCol>
                <a:gridCol w="617538">
                  <a:extLst>
                    <a:ext uri="{9D8B030D-6E8A-4147-A177-3AD203B41FA5}">
                      <a16:colId xmlns:a16="http://schemas.microsoft.com/office/drawing/2014/main" val="1387801331"/>
                    </a:ext>
                  </a:extLst>
                </a:gridCol>
                <a:gridCol w="617538">
                  <a:extLst>
                    <a:ext uri="{9D8B030D-6E8A-4147-A177-3AD203B41FA5}">
                      <a16:colId xmlns:a16="http://schemas.microsoft.com/office/drawing/2014/main" val="1052544734"/>
                    </a:ext>
                  </a:extLst>
                </a:gridCol>
                <a:gridCol w="617538">
                  <a:extLst>
                    <a:ext uri="{9D8B030D-6E8A-4147-A177-3AD203B41FA5}">
                      <a16:colId xmlns:a16="http://schemas.microsoft.com/office/drawing/2014/main" val="4234080439"/>
                    </a:ext>
                  </a:extLst>
                </a:gridCol>
                <a:gridCol w="617538">
                  <a:extLst>
                    <a:ext uri="{9D8B030D-6E8A-4147-A177-3AD203B41FA5}">
                      <a16:colId xmlns:a16="http://schemas.microsoft.com/office/drawing/2014/main" val="16358294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492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59595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59595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59595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59595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59595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59595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59595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59595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704534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7A4C6065-583B-4B94-9265-380956CED67F}"/>
              </a:ext>
            </a:extLst>
          </p:cNvPr>
          <p:cNvSpPr txBox="1"/>
          <p:nvPr/>
        </p:nvSpPr>
        <p:spPr>
          <a:xfrm>
            <a:off x="401493" y="3693839"/>
            <a:ext cx="50563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2"/>
            </a:pPr>
            <a:r>
              <a:rPr lang="en-GB" sz="1100" dirty="0">
                <a:solidFill>
                  <a:srgbClr val="595959"/>
                </a:solidFill>
              </a:rPr>
              <a:t>Write out the negative binary number -107 using Two’s Complement, the answer should be displayed in 8 bits.</a:t>
            </a:r>
          </a:p>
        </p:txBody>
      </p:sp>
      <p:graphicFrame>
        <p:nvGraphicFramePr>
          <p:cNvPr id="19" name="Table 6">
            <a:extLst>
              <a:ext uri="{FF2B5EF4-FFF2-40B4-BE49-F238E27FC236}">
                <a16:creationId xmlns:a16="http://schemas.microsoft.com/office/drawing/2014/main" id="{C4461D50-EEFD-4E71-8F32-55D9603E0A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916069"/>
              </p:ext>
            </p:extLst>
          </p:nvPr>
        </p:nvGraphicFramePr>
        <p:xfrm>
          <a:off x="517524" y="4067827"/>
          <a:ext cx="494030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538">
                  <a:extLst>
                    <a:ext uri="{9D8B030D-6E8A-4147-A177-3AD203B41FA5}">
                      <a16:colId xmlns:a16="http://schemas.microsoft.com/office/drawing/2014/main" val="155751270"/>
                    </a:ext>
                  </a:extLst>
                </a:gridCol>
                <a:gridCol w="617538">
                  <a:extLst>
                    <a:ext uri="{9D8B030D-6E8A-4147-A177-3AD203B41FA5}">
                      <a16:colId xmlns:a16="http://schemas.microsoft.com/office/drawing/2014/main" val="173766381"/>
                    </a:ext>
                  </a:extLst>
                </a:gridCol>
                <a:gridCol w="617538">
                  <a:extLst>
                    <a:ext uri="{9D8B030D-6E8A-4147-A177-3AD203B41FA5}">
                      <a16:colId xmlns:a16="http://schemas.microsoft.com/office/drawing/2014/main" val="4174090749"/>
                    </a:ext>
                  </a:extLst>
                </a:gridCol>
                <a:gridCol w="617538">
                  <a:extLst>
                    <a:ext uri="{9D8B030D-6E8A-4147-A177-3AD203B41FA5}">
                      <a16:colId xmlns:a16="http://schemas.microsoft.com/office/drawing/2014/main" val="457121273"/>
                    </a:ext>
                  </a:extLst>
                </a:gridCol>
                <a:gridCol w="617538">
                  <a:extLst>
                    <a:ext uri="{9D8B030D-6E8A-4147-A177-3AD203B41FA5}">
                      <a16:colId xmlns:a16="http://schemas.microsoft.com/office/drawing/2014/main" val="1387801331"/>
                    </a:ext>
                  </a:extLst>
                </a:gridCol>
                <a:gridCol w="617538">
                  <a:extLst>
                    <a:ext uri="{9D8B030D-6E8A-4147-A177-3AD203B41FA5}">
                      <a16:colId xmlns:a16="http://schemas.microsoft.com/office/drawing/2014/main" val="1052544734"/>
                    </a:ext>
                  </a:extLst>
                </a:gridCol>
                <a:gridCol w="617538">
                  <a:extLst>
                    <a:ext uri="{9D8B030D-6E8A-4147-A177-3AD203B41FA5}">
                      <a16:colId xmlns:a16="http://schemas.microsoft.com/office/drawing/2014/main" val="4234080439"/>
                    </a:ext>
                  </a:extLst>
                </a:gridCol>
                <a:gridCol w="617538">
                  <a:extLst>
                    <a:ext uri="{9D8B030D-6E8A-4147-A177-3AD203B41FA5}">
                      <a16:colId xmlns:a16="http://schemas.microsoft.com/office/drawing/2014/main" val="16358294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492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59595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59595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59595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59595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59595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59595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59595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59595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704534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FAAC3749-BE36-4819-9B64-66DA30066695}"/>
              </a:ext>
            </a:extLst>
          </p:cNvPr>
          <p:cNvSpPr txBox="1"/>
          <p:nvPr/>
        </p:nvSpPr>
        <p:spPr>
          <a:xfrm>
            <a:off x="6303113" y="1333278"/>
            <a:ext cx="50563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3"/>
            </a:pPr>
            <a:r>
              <a:rPr lang="en-GB" sz="1100" dirty="0">
                <a:solidFill>
                  <a:srgbClr val="595959"/>
                </a:solidFill>
              </a:rPr>
              <a:t>How would you represent the lowest negative number possible using Two’s Complement, given 8 bits.</a:t>
            </a:r>
          </a:p>
        </p:txBody>
      </p:sp>
      <p:graphicFrame>
        <p:nvGraphicFramePr>
          <p:cNvPr id="21" name="Table 6">
            <a:extLst>
              <a:ext uri="{FF2B5EF4-FFF2-40B4-BE49-F238E27FC236}">
                <a16:creationId xmlns:a16="http://schemas.microsoft.com/office/drawing/2014/main" id="{C2EC4471-1F42-4016-A999-E268B17FB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934157"/>
              </p:ext>
            </p:extLst>
          </p:nvPr>
        </p:nvGraphicFramePr>
        <p:xfrm>
          <a:off x="6419144" y="1707266"/>
          <a:ext cx="494030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538">
                  <a:extLst>
                    <a:ext uri="{9D8B030D-6E8A-4147-A177-3AD203B41FA5}">
                      <a16:colId xmlns:a16="http://schemas.microsoft.com/office/drawing/2014/main" val="155751270"/>
                    </a:ext>
                  </a:extLst>
                </a:gridCol>
                <a:gridCol w="617538">
                  <a:extLst>
                    <a:ext uri="{9D8B030D-6E8A-4147-A177-3AD203B41FA5}">
                      <a16:colId xmlns:a16="http://schemas.microsoft.com/office/drawing/2014/main" val="173766381"/>
                    </a:ext>
                  </a:extLst>
                </a:gridCol>
                <a:gridCol w="617538">
                  <a:extLst>
                    <a:ext uri="{9D8B030D-6E8A-4147-A177-3AD203B41FA5}">
                      <a16:colId xmlns:a16="http://schemas.microsoft.com/office/drawing/2014/main" val="4174090749"/>
                    </a:ext>
                  </a:extLst>
                </a:gridCol>
                <a:gridCol w="617538">
                  <a:extLst>
                    <a:ext uri="{9D8B030D-6E8A-4147-A177-3AD203B41FA5}">
                      <a16:colId xmlns:a16="http://schemas.microsoft.com/office/drawing/2014/main" val="457121273"/>
                    </a:ext>
                  </a:extLst>
                </a:gridCol>
                <a:gridCol w="617538">
                  <a:extLst>
                    <a:ext uri="{9D8B030D-6E8A-4147-A177-3AD203B41FA5}">
                      <a16:colId xmlns:a16="http://schemas.microsoft.com/office/drawing/2014/main" val="1387801331"/>
                    </a:ext>
                  </a:extLst>
                </a:gridCol>
                <a:gridCol w="617538">
                  <a:extLst>
                    <a:ext uri="{9D8B030D-6E8A-4147-A177-3AD203B41FA5}">
                      <a16:colId xmlns:a16="http://schemas.microsoft.com/office/drawing/2014/main" val="1052544734"/>
                    </a:ext>
                  </a:extLst>
                </a:gridCol>
                <a:gridCol w="617538">
                  <a:extLst>
                    <a:ext uri="{9D8B030D-6E8A-4147-A177-3AD203B41FA5}">
                      <a16:colId xmlns:a16="http://schemas.microsoft.com/office/drawing/2014/main" val="4234080439"/>
                    </a:ext>
                  </a:extLst>
                </a:gridCol>
                <a:gridCol w="617538">
                  <a:extLst>
                    <a:ext uri="{9D8B030D-6E8A-4147-A177-3AD203B41FA5}">
                      <a16:colId xmlns:a16="http://schemas.microsoft.com/office/drawing/2014/main" val="16358294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492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59595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59595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59595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59595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59595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59595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59595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59595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704534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C82BA668-69BA-4DE6-947E-5D02C381DD37}"/>
              </a:ext>
            </a:extLst>
          </p:cNvPr>
          <p:cNvSpPr txBox="1"/>
          <p:nvPr/>
        </p:nvSpPr>
        <p:spPr>
          <a:xfrm>
            <a:off x="6303113" y="3736436"/>
            <a:ext cx="50563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4"/>
            </a:pPr>
            <a:r>
              <a:rPr lang="en-GB" sz="1100" dirty="0">
                <a:solidFill>
                  <a:srgbClr val="595959"/>
                </a:solidFill>
              </a:rPr>
              <a:t>How would you represent the largest positive number possible using Two’s Complement, given 8 bits.</a:t>
            </a:r>
          </a:p>
        </p:txBody>
      </p:sp>
      <p:graphicFrame>
        <p:nvGraphicFramePr>
          <p:cNvPr id="24" name="Table 6">
            <a:extLst>
              <a:ext uri="{FF2B5EF4-FFF2-40B4-BE49-F238E27FC236}">
                <a16:creationId xmlns:a16="http://schemas.microsoft.com/office/drawing/2014/main" id="{BC483A60-003D-4616-9EE8-F506EA361C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911731"/>
              </p:ext>
            </p:extLst>
          </p:nvPr>
        </p:nvGraphicFramePr>
        <p:xfrm>
          <a:off x="6419144" y="4110424"/>
          <a:ext cx="494030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538">
                  <a:extLst>
                    <a:ext uri="{9D8B030D-6E8A-4147-A177-3AD203B41FA5}">
                      <a16:colId xmlns:a16="http://schemas.microsoft.com/office/drawing/2014/main" val="155751270"/>
                    </a:ext>
                  </a:extLst>
                </a:gridCol>
                <a:gridCol w="617538">
                  <a:extLst>
                    <a:ext uri="{9D8B030D-6E8A-4147-A177-3AD203B41FA5}">
                      <a16:colId xmlns:a16="http://schemas.microsoft.com/office/drawing/2014/main" val="173766381"/>
                    </a:ext>
                  </a:extLst>
                </a:gridCol>
                <a:gridCol w="617538">
                  <a:extLst>
                    <a:ext uri="{9D8B030D-6E8A-4147-A177-3AD203B41FA5}">
                      <a16:colId xmlns:a16="http://schemas.microsoft.com/office/drawing/2014/main" val="4174090749"/>
                    </a:ext>
                  </a:extLst>
                </a:gridCol>
                <a:gridCol w="617538">
                  <a:extLst>
                    <a:ext uri="{9D8B030D-6E8A-4147-A177-3AD203B41FA5}">
                      <a16:colId xmlns:a16="http://schemas.microsoft.com/office/drawing/2014/main" val="457121273"/>
                    </a:ext>
                  </a:extLst>
                </a:gridCol>
                <a:gridCol w="617538">
                  <a:extLst>
                    <a:ext uri="{9D8B030D-6E8A-4147-A177-3AD203B41FA5}">
                      <a16:colId xmlns:a16="http://schemas.microsoft.com/office/drawing/2014/main" val="1387801331"/>
                    </a:ext>
                  </a:extLst>
                </a:gridCol>
                <a:gridCol w="617538">
                  <a:extLst>
                    <a:ext uri="{9D8B030D-6E8A-4147-A177-3AD203B41FA5}">
                      <a16:colId xmlns:a16="http://schemas.microsoft.com/office/drawing/2014/main" val="1052544734"/>
                    </a:ext>
                  </a:extLst>
                </a:gridCol>
                <a:gridCol w="617538">
                  <a:extLst>
                    <a:ext uri="{9D8B030D-6E8A-4147-A177-3AD203B41FA5}">
                      <a16:colId xmlns:a16="http://schemas.microsoft.com/office/drawing/2014/main" val="4234080439"/>
                    </a:ext>
                  </a:extLst>
                </a:gridCol>
                <a:gridCol w="617538">
                  <a:extLst>
                    <a:ext uri="{9D8B030D-6E8A-4147-A177-3AD203B41FA5}">
                      <a16:colId xmlns:a16="http://schemas.microsoft.com/office/drawing/2014/main" val="16358294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492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59595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59595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59595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59595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59595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59595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59595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59595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704534"/>
                  </a:ext>
                </a:extLst>
              </a:tr>
            </a:tbl>
          </a:graphicData>
        </a:graphic>
      </p:graphicFrame>
      <p:grpSp>
        <p:nvGrpSpPr>
          <p:cNvPr id="25" name="Group 24">
            <a:extLst>
              <a:ext uri="{FF2B5EF4-FFF2-40B4-BE49-F238E27FC236}">
                <a16:creationId xmlns:a16="http://schemas.microsoft.com/office/drawing/2014/main" id="{D2D9BB4A-CCB1-4A58-B491-8AC93FF24DDC}"/>
              </a:ext>
            </a:extLst>
          </p:cNvPr>
          <p:cNvGrpSpPr/>
          <p:nvPr/>
        </p:nvGrpSpPr>
        <p:grpSpPr>
          <a:xfrm>
            <a:off x="5369329" y="1681252"/>
            <a:ext cx="856718" cy="812504"/>
            <a:chOff x="5369329" y="1681252"/>
            <a:chExt cx="856718" cy="81250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10394E4-BE3F-4E20-89DF-65B8DE2FEDDA}"/>
                </a:ext>
              </a:extLst>
            </p:cNvPr>
            <p:cNvSpPr txBox="1"/>
            <p:nvPr/>
          </p:nvSpPr>
          <p:spPr>
            <a:xfrm>
              <a:off x="5378854" y="1681252"/>
              <a:ext cx="8471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solidFill>
                    <a:srgbClr val="595959"/>
                  </a:solidFill>
                </a:rPr>
                <a:t>Binary weighting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7DCBAA5-41EB-43F9-8DC5-F235E8462B42}"/>
                </a:ext>
              </a:extLst>
            </p:cNvPr>
            <p:cNvSpPr txBox="1"/>
            <p:nvPr/>
          </p:nvSpPr>
          <p:spPr>
            <a:xfrm>
              <a:off x="5369329" y="2062869"/>
              <a:ext cx="8471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solidFill>
                    <a:srgbClr val="595959"/>
                  </a:solidFill>
                </a:rPr>
                <a:t>Binary value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3DD5B3C-7592-4205-A9D9-3DDC916209C9}"/>
              </a:ext>
            </a:extLst>
          </p:cNvPr>
          <p:cNvGrpSpPr/>
          <p:nvPr/>
        </p:nvGrpSpPr>
        <p:grpSpPr>
          <a:xfrm>
            <a:off x="11274691" y="1671854"/>
            <a:ext cx="856718" cy="812504"/>
            <a:chOff x="5369329" y="1681252"/>
            <a:chExt cx="856718" cy="81250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0713B68-FF11-4F8A-959A-AC6A973D19DA}"/>
                </a:ext>
              </a:extLst>
            </p:cNvPr>
            <p:cNvSpPr txBox="1"/>
            <p:nvPr/>
          </p:nvSpPr>
          <p:spPr>
            <a:xfrm>
              <a:off x="5378854" y="1681252"/>
              <a:ext cx="8471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solidFill>
                    <a:srgbClr val="595959"/>
                  </a:solidFill>
                </a:rPr>
                <a:t>Binary weighting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7DAF392-148D-4FBE-9C48-BD6CC3F2B16D}"/>
                </a:ext>
              </a:extLst>
            </p:cNvPr>
            <p:cNvSpPr txBox="1"/>
            <p:nvPr/>
          </p:nvSpPr>
          <p:spPr>
            <a:xfrm>
              <a:off x="5369329" y="2062869"/>
              <a:ext cx="8471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solidFill>
                    <a:srgbClr val="595959"/>
                  </a:solidFill>
                </a:rPr>
                <a:t>Binary value 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1A060BF-20AF-42A8-A4C8-6A9C8CA6381B}"/>
              </a:ext>
            </a:extLst>
          </p:cNvPr>
          <p:cNvGrpSpPr/>
          <p:nvPr/>
        </p:nvGrpSpPr>
        <p:grpSpPr>
          <a:xfrm>
            <a:off x="5369330" y="4063895"/>
            <a:ext cx="856718" cy="793454"/>
            <a:chOff x="5369329" y="1681252"/>
            <a:chExt cx="856718" cy="79345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0F51918-8DE7-46B4-875C-7F3509AB5506}"/>
                </a:ext>
              </a:extLst>
            </p:cNvPr>
            <p:cNvSpPr txBox="1"/>
            <p:nvPr/>
          </p:nvSpPr>
          <p:spPr>
            <a:xfrm>
              <a:off x="5378854" y="1681252"/>
              <a:ext cx="8471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solidFill>
                    <a:srgbClr val="595959"/>
                  </a:solidFill>
                </a:rPr>
                <a:t>Binary weighting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07AFED6-C8B3-43B6-824B-3A42738D2F6E}"/>
                </a:ext>
              </a:extLst>
            </p:cNvPr>
            <p:cNvSpPr txBox="1"/>
            <p:nvPr/>
          </p:nvSpPr>
          <p:spPr>
            <a:xfrm>
              <a:off x="5369329" y="2043819"/>
              <a:ext cx="8471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solidFill>
                    <a:srgbClr val="595959"/>
                  </a:solidFill>
                </a:rPr>
                <a:t>Binary value 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452D167-1794-443A-AA1F-0746BB3B058C}"/>
              </a:ext>
            </a:extLst>
          </p:cNvPr>
          <p:cNvGrpSpPr/>
          <p:nvPr/>
        </p:nvGrpSpPr>
        <p:grpSpPr>
          <a:xfrm>
            <a:off x="11274692" y="4073547"/>
            <a:ext cx="856718" cy="812504"/>
            <a:chOff x="5369329" y="1681252"/>
            <a:chExt cx="856718" cy="81250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A9D26B0-BC5F-41E2-AD1C-E226BC93D483}"/>
                </a:ext>
              </a:extLst>
            </p:cNvPr>
            <p:cNvSpPr txBox="1"/>
            <p:nvPr/>
          </p:nvSpPr>
          <p:spPr>
            <a:xfrm>
              <a:off x="5378854" y="1681252"/>
              <a:ext cx="8471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solidFill>
                    <a:srgbClr val="595959"/>
                  </a:solidFill>
                </a:rPr>
                <a:t>Binary weighting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0F30F47-B228-498B-885F-F65362EBC619}"/>
                </a:ext>
              </a:extLst>
            </p:cNvPr>
            <p:cNvSpPr txBox="1"/>
            <p:nvPr/>
          </p:nvSpPr>
          <p:spPr>
            <a:xfrm>
              <a:off x="5369329" y="2062869"/>
              <a:ext cx="8471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solidFill>
                    <a:srgbClr val="595959"/>
                  </a:solidFill>
                </a:rPr>
                <a:t>Binary value </a:t>
              </a:r>
            </a:p>
          </p:txBody>
        </p:sp>
      </p:grpSp>
      <p:sp>
        <p:nvSpPr>
          <p:cNvPr id="37" name="Title 1">
            <a:extLst>
              <a:ext uri="{FF2B5EF4-FFF2-40B4-BE49-F238E27FC236}">
                <a16:creationId xmlns:a16="http://schemas.microsoft.com/office/drawing/2014/main" id="{946AAAF7-754A-AC6D-37D2-31302C902C50}"/>
              </a:ext>
            </a:extLst>
          </p:cNvPr>
          <p:cNvSpPr txBox="1">
            <a:spLocks/>
          </p:cNvSpPr>
          <p:nvPr/>
        </p:nvSpPr>
        <p:spPr>
          <a:xfrm>
            <a:off x="740229" y="84272"/>
            <a:ext cx="9431382" cy="664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rgbClr val="595959"/>
                </a:solidFill>
                <a:latin typeface="Century Gothic" panose="020B0502020202020204" pitchFamily="34" charset="0"/>
              </a:rPr>
              <a:t>Binary task – Representing Negative Numbers</a:t>
            </a:r>
          </a:p>
        </p:txBody>
      </p:sp>
    </p:spTree>
    <p:extLst>
      <p:ext uri="{BB962C8B-B14F-4D97-AF65-F5344CB8AC3E}">
        <p14:creationId xmlns:p14="http://schemas.microsoft.com/office/powerpoint/2010/main" val="2449495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raig'n'Dave">
      <a:dk1>
        <a:srgbClr val="538135"/>
      </a:dk1>
      <a:lt1>
        <a:sysClr val="window" lastClr="FFFFFF"/>
      </a:lt1>
      <a:dk2>
        <a:srgbClr val="538135"/>
      </a:dk2>
      <a:lt2>
        <a:srgbClr val="E7E6E6"/>
      </a:lt2>
      <a:accent1>
        <a:srgbClr val="823554"/>
      </a:accent1>
      <a:accent2>
        <a:srgbClr val="824C35"/>
      </a:accent2>
      <a:accent3>
        <a:srgbClr val="357382"/>
      </a:accent3>
      <a:accent4>
        <a:srgbClr val="A5A5A5"/>
      </a:accent4>
      <a:accent5>
        <a:srgbClr val="E7E6E6"/>
      </a:accent5>
      <a:accent6>
        <a:srgbClr val="70AD47"/>
      </a:accent6>
      <a:hlink>
        <a:srgbClr val="548235"/>
      </a:hlink>
      <a:folHlink>
        <a:srgbClr val="548235"/>
      </a:folHlink>
    </a:clrScheme>
    <a:fontScheme name="Craig'n'Dave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459</TotalTime>
  <Words>589</Words>
  <Application>Microsoft Office PowerPoint</Application>
  <PresentationFormat>Widescreen</PresentationFormat>
  <Paragraphs>86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Hillyard</dc:creator>
  <cp:lastModifiedBy>Mr W Douthwaite</cp:lastModifiedBy>
  <cp:revision>79</cp:revision>
  <dcterms:created xsi:type="dcterms:W3CDTF">2019-09-17T11:01:38Z</dcterms:created>
  <dcterms:modified xsi:type="dcterms:W3CDTF">2022-07-01T09:20:27Z</dcterms:modified>
</cp:coreProperties>
</file>