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70" r:id="rId4"/>
    <p:sldId id="258" r:id="rId5"/>
    <p:sldId id="259" r:id="rId6"/>
    <p:sldId id="271" r:id="rId7"/>
    <p:sldId id="274" r:id="rId8"/>
    <p:sldId id="273" r:id="rId9"/>
    <p:sldId id="272" r:id="rId10"/>
    <p:sldId id="260" r:id="rId11"/>
    <p:sldId id="276" r:id="rId12"/>
    <p:sldId id="261" r:id="rId13"/>
    <p:sldId id="275" r:id="rId14"/>
    <p:sldId id="262" r:id="rId15"/>
    <p:sldId id="263" r:id="rId16"/>
    <p:sldId id="277" r:id="rId17"/>
    <p:sldId id="278" r:id="rId18"/>
    <p:sldId id="279" r:id="rId19"/>
    <p:sldId id="264" r:id="rId20"/>
    <p:sldId id="280" r:id="rId21"/>
    <p:sldId id="281" r:id="rId22"/>
    <p:sldId id="284" r:id="rId23"/>
    <p:sldId id="285" r:id="rId24"/>
    <p:sldId id="267" r:id="rId25"/>
    <p:sldId id="286" r:id="rId26"/>
    <p:sldId id="289" r:id="rId27"/>
    <p:sldId id="287" r:id="rId28"/>
    <p:sldId id="290" r:id="rId29"/>
    <p:sldId id="288" r:id="rId30"/>
    <p:sldId id="292" r:id="rId31"/>
    <p:sldId id="293" r:id="rId32"/>
    <p:sldId id="294" r:id="rId33"/>
    <p:sldId id="295" r:id="rId34"/>
    <p:sldId id="298" r:id="rId35"/>
    <p:sldId id="296" r:id="rId36"/>
    <p:sldId id="297" r:id="rId37"/>
    <p:sldId id="299" r:id="rId38"/>
    <p:sldId id="291" r:id="rId39"/>
    <p:sldId id="300" r:id="rId40"/>
    <p:sldId id="301" r:id="rId41"/>
    <p:sldId id="302" r:id="rId42"/>
    <p:sldId id="268" r:id="rId43"/>
    <p:sldId id="303" r:id="rId44"/>
    <p:sldId id="26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D50"/>
    <a:srgbClr val="1B3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DC61-80EA-49AA-A90F-72BEBD719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1035A-2979-4C61-8CA1-19FA1CEA1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CE49E-12C1-4082-AD2F-C845045E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5510E-A4CB-4670-8CB0-1037426F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2B47C-0C54-488B-AB0D-033E6E85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2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78F0-CB23-44F4-A934-AC7D061D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24603-B60F-4B7B-AE1A-B11EFFDE3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A6B96-1389-4097-9B27-B8E598B5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A7967-7622-40AA-BAC6-8326C014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DBF57-C8B3-4C3E-8106-F2488F08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74B70-BC0E-4AF6-B588-816611CF6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1CF42-41DF-4636-95B7-4183B383B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41F18-5E02-47C7-A465-4254CF73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178CE-74DC-45C6-B091-42193753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327E4-DC2C-4B0E-B92C-1B3B0F39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2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5460-E778-49C7-9CDD-B4C33A3C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62BA4-9139-49D3-8A7D-EADA87BA6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13917-77FB-4F40-9576-EF075A13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F98DB-1AD9-4641-9560-28A6CD22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D994E-D3B6-42AF-B18C-3520D09E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453E-F098-40B5-B119-1A64C526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02FD1-ED8E-47EB-AFEC-CE6CD40BE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6DE5C-0630-47C0-B6F0-D3443DAD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464C-3108-44DB-A6F6-513CBA35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1C08-C485-4DD0-B26D-096D35D3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0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3AB1-3F64-451D-A646-C406C074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8245-4E34-4250-83D9-512E0DD18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2FF56-C083-4F68-97B7-0DD7C90DB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86494-AC78-46D8-AD42-9F51CCBA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90948-A787-4836-8091-D8643259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CADEA-BC8D-4DBF-94C6-0ABF972D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507D-3CD6-4B70-A435-022818E9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B84BA-132C-49B8-B7CB-CE72AF24B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4941E-A753-4AED-96FD-DABBDCE53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7C1A2-7CA2-4A28-BF12-BC3FC20E7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BE10D-CD98-49B0-AB96-E858DEBD8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16931-0BAE-467C-BBBC-CFE23059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04460-EDA2-400E-84B1-805DB3EC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A7ED2-3933-4BD4-814D-A90B05E6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6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4758-E6B2-4EF5-A54B-B715A5C3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8EF5F-D9BD-4354-BFCC-50C813CE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03EB3-3F66-4353-B155-4B24EE68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E67C3-F335-42CA-8C24-015C23D9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1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92CCE-9FAC-4ACB-B65D-CDF64B7F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37BC6-4BCF-4EA5-956D-49A7A84A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1AB02-3842-447B-9F67-2888AC8E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13F8-1D1B-4BAA-8430-B9051A46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B985E-5FA8-4F35-83D0-03A0A90D3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5BD17-B33A-4F09-9A01-BA8B13F15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AA619-EFF1-4023-93D1-00282BAA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24743-E78B-4695-AC73-E0C900F8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45E71-402B-4580-B02E-A53697DE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9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C19D-A2AE-4A30-89B2-FE0FE910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1C34A-FA3F-4E00-B0C1-F46ADE7C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CE0ED-D82B-4D9B-8022-345A00CA0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3BA76-2213-4DB0-855C-E1F150D2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4E3B7E-8954-44CB-8A86-DC2A3EADD46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15313-BE2D-4230-A59F-E95BC9E4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F1CF1-8A7C-4DD9-AEF4-9C238125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AE64-FC8B-47AF-A6AD-695B1FD95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4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B21C9E-208A-43F5-8AFF-443B018697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28" y="5956852"/>
            <a:ext cx="2260616" cy="777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0E50A4-F0D4-4E41-989F-DC16CAF1BA38}"/>
              </a:ext>
            </a:extLst>
          </p:cNvPr>
          <p:cNvSpPr txBox="1"/>
          <p:nvPr userDrawn="1"/>
        </p:nvSpPr>
        <p:spPr>
          <a:xfrm>
            <a:off x="-203200" y="6210719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Online Safety Information Evening</a:t>
            </a:r>
          </a:p>
        </p:txBody>
      </p:sp>
    </p:spTree>
    <p:extLst>
      <p:ext uri="{BB962C8B-B14F-4D97-AF65-F5344CB8AC3E}">
        <p14:creationId xmlns:p14="http://schemas.microsoft.com/office/powerpoint/2010/main" val="180003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wsecureismypassword.net/" TargetMode="Externa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rinternet.org.uk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ildnet.com/" TargetMode="Externa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op.police.uk/safety-centre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hyperlink" Target="https://www.internetmatters.org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63CFFD-58E0-4D46-A0AA-A490A577A0A8}"/>
              </a:ext>
            </a:extLst>
          </p:cNvPr>
          <p:cNvSpPr txBox="1"/>
          <p:nvPr/>
        </p:nvSpPr>
        <p:spPr>
          <a:xfrm>
            <a:off x="0" y="224842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Online Safety Information Evening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B712F-216F-4497-8B8D-57AE8AEEDBFB}"/>
              </a:ext>
            </a:extLst>
          </p:cNvPr>
          <p:cNvSpPr txBox="1"/>
          <p:nvPr/>
        </p:nvSpPr>
        <p:spPr>
          <a:xfrm>
            <a:off x="-60036" y="3429000"/>
            <a:ext cx="1231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Meeting will begin at 19:00</a:t>
            </a:r>
          </a:p>
        </p:txBody>
      </p:sp>
    </p:spTree>
    <p:extLst>
      <p:ext uri="{BB962C8B-B14F-4D97-AF65-F5344CB8AC3E}">
        <p14:creationId xmlns:p14="http://schemas.microsoft.com/office/powerpoint/2010/main" val="15164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CBAEF-BF82-43CB-B9ED-16006D36BB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488" y="968963"/>
            <a:ext cx="3688211" cy="2460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68787-9AF8-462E-AE6E-FD01CB9DF6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487" y="3608206"/>
            <a:ext cx="3688211" cy="252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2BDD2-0DF5-4AF1-A670-EF506025923E}"/>
              </a:ext>
            </a:extLst>
          </p:cNvPr>
          <p:cNvSpPr txBox="1"/>
          <p:nvPr/>
        </p:nvSpPr>
        <p:spPr>
          <a:xfrm>
            <a:off x="749301" y="1892293"/>
            <a:ext cx="7163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Using “TOR” browser to access the  Internet anonymously.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Access ‘hidden’ websites.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Sale of illegal items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Exchange of illegal images/videos/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Used for illegal communication – Grooming/radicalisation.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Not illegal to access the dark net.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Simple to gain access, no specialist equipment needed.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F54C5-2882-4EBF-B2D4-A16A71471725}"/>
              </a:ext>
            </a:extLst>
          </p:cNvPr>
          <p:cNvSpPr txBox="1"/>
          <p:nvPr/>
        </p:nvSpPr>
        <p:spPr>
          <a:xfrm>
            <a:off x="485506" y="988667"/>
            <a:ext cx="2702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9D50"/>
                </a:solidFill>
              </a:rPr>
              <a:t>The “Dark Web”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endParaRPr lang="en-GB" sz="2800" b="1" dirty="0">
              <a:solidFill>
                <a:srgbClr val="C09D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31814-4948-4921-AF4C-6E0C3A6C046D}"/>
              </a:ext>
            </a:extLst>
          </p:cNvPr>
          <p:cNvSpPr txBox="1"/>
          <p:nvPr/>
        </p:nvSpPr>
        <p:spPr>
          <a:xfrm>
            <a:off x="0" y="12406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Apps to look/listen out for and why</a:t>
            </a:r>
          </a:p>
        </p:txBody>
      </p:sp>
    </p:spTree>
    <p:extLst>
      <p:ext uri="{BB962C8B-B14F-4D97-AF65-F5344CB8AC3E}">
        <p14:creationId xmlns:p14="http://schemas.microsoft.com/office/powerpoint/2010/main" val="218103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2075F-CA11-4A34-AF76-CAC8B37C9407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Press coverage of social media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7B3AE9-DC2C-4E1C-BF6D-D997E29D1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99" y="1054099"/>
            <a:ext cx="5312617" cy="4799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F34FF9-CE43-4320-80B8-C80090A9F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600" y="1004578"/>
            <a:ext cx="4546600" cy="48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2075F-CA11-4A34-AF76-CAC8B37C9407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Press coverage of social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D4915-63CF-4FB5-BCC0-4784452E1B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60" y="1145540"/>
            <a:ext cx="3738880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663E8-9FC0-4E12-9A85-45BFE17A880A}"/>
              </a:ext>
            </a:extLst>
          </p:cNvPr>
          <p:cNvSpPr txBox="1"/>
          <p:nvPr/>
        </p:nvSpPr>
        <p:spPr>
          <a:xfrm>
            <a:off x="6896100" y="1055871"/>
            <a:ext cx="3369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9D50"/>
                </a:solidFill>
              </a:rPr>
              <a:t>“</a:t>
            </a:r>
            <a:r>
              <a:rPr lang="en-GB" sz="3200" dirty="0" err="1">
                <a:solidFill>
                  <a:srgbClr val="C09D50"/>
                </a:solidFill>
              </a:rPr>
              <a:t>Momo</a:t>
            </a:r>
            <a:r>
              <a:rPr lang="en-GB" sz="3200" dirty="0">
                <a:solidFill>
                  <a:srgbClr val="C09D50"/>
                </a:solidFill>
              </a:rPr>
              <a:t> Challenge”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780AE3-4F8B-4A03-A0BF-D64C9B73E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6228" y="1830089"/>
            <a:ext cx="3822152" cy="3972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53D12E-A922-4389-B22F-E9F9847FCED1}"/>
              </a:ext>
            </a:extLst>
          </p:cNvPr>
          <p:cNvSpPr txBox="1"/>
          <p:nvPr/>
        </p:nvSpPr>
        <p:spPr>
          <a:xfrm>
            <a:off x="436333" y="3439143"/>
            <a:ext cx="6606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Lots of coverage in the press and media.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Lots of information spread via social media and other ways.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Uncovered as a hoax. </a:t>
            </a:r>
          </a:p>
        </p:txBody>
      </p:sp>
    </p:spTree>
    <p:extLst>
      <p:ext uri="{BB962C8B-B14F-4D97-AF65-F5344CB8AC3E}">
        <p14:creationId xmlns:p14="http://schemas.microsoft.com/office/powerpoint/2010/main" val="14124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2075F-CA11-4A34-AF76-CAC8B37C9407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Press coverage of social media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33906-3CFC-4475-827F-6414D8B715DF}"/>
              </a:ext>
            </a:extLst>
          </p:cNvPr>
          <p:cNvSpPr/>
          <p:nvPr/>
        </p:nvSpPr>
        <p:spPr>
          <a:xfrm>
            <a:off x="718820" y="3689964"/>
            <a:ext cx="11663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chemeClr val="bg1"/>
                </a:solidFill>
                <a:latin typeface="Helmet"/>
              </a:rPr>
              <a:t>"All of these 'curators‘ turned out to be children aged 12 to 14."</a:t>
            </a:r>
          </a:p>
          <a:p>
            <a:pPr fontAlgn="base"/>
            <a:endParaRPr lang="en-US" sz="1600" dirty="0">
              <a:solidFill>
                <a:schemeClr val="bg1"/>
              </a:solidFill>
              <a:latin typeface="Helmet"/>
            </a:endParaRPr>
          </a:p>
          <a:p>
            <a:pPr fontAlgn="base"/>
            <a:r>
              <a:rPr lang="en-US" sz="1600" dirty="0">
                <a:solidFill>
                  <a:schemeClr val="bg1"/>
                </a:solidFill>
                <a:latin typeface="Helmet"/>
              </a:rPr>
              <a:t>Far from being manipulative adults, all the curators seemed to be just kids who had read or heard about the game. </a:t>
            </a:r>
          </a:p>
          <a:p>
            <a:pPr fontAlgn="base"/>
            <a:endParaRPr lang="en-US" sz="1600" dirty="0">
              <a:solidFill>
                <a:schemeClr val="bg1"/>
              </a:solidFill>
              <a:latin typeface="Helmet"/>
            </a:endParaRPr>
          </a:p>
          <a:p>
            <a:pPr fontAlgn="base"/>
            <a:r>
              <a:rPr lang="en-US" sz="1600" dirty="0">
                <a:solidFill>
                  <a:schemeClr val="bg1"/>
                </a:solidFill>
                <a:latin typeface="Helmet"/>
              </a:rPr>
              <a:t>Research suggests that the "challenge" might not have really existed in any substantial way before the newspaper article was published.</a:t>
            </a:r>
          </a:p>
          <a:p>
            <a:pPr fontAlgn="base"/>
            <a:endParaRPr lang="en-US" sz="1600" dirty="0">
              <a:solidFill>
                <a:schemeClr val="bg1"/>
              </a:solidFill>
              <a:latin typeface="Helmet"/>
            </a:endParaRPr>
          </a:p>
          <a:p>
            <a:pPr fontAlgn="base"/>
            <a:r>
              <a:rPr lang="en-US" sz="1600" dirty="0">
                <a:solidFill>
                  <a:schemeClr val="bg1"/>
                </a:solidFill>
                <a:latin typeface="Helmet"/>
              </a:rPr>
              <a:t>Most of the "curators" were copycats, acting out step by step the parts of a game that was being widely reported in the press.</a:t>
            </a:r>
            <a:endParaRPr lang="en-US" sz="1600" b="0" i="0" dirty="0">
              <a:solidFill>
                <a:schemeClr val="bg1"/>
              </a:solidFill>
              <a:effectLst/>
              <a:latin typeface="Helme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152E2C-C9D7-48E7-85B4-8108DF7CDD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740" y="1119241"/>
            <a:ext cx="3789680" cy="2048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34A974-D0AC-421E-8591-2E61B4DD719E}"/>
              </a:ext>
            </a:extLst>
          </p:cNvPr>
          <p:cNvSpPr txBox="1"/>
          <p:nvPr/>
        </p:nvSpPr>
        <p:spPr>
          <a:xfrm>
            <a:off x="5245100" y="1165654"/>
            <a:ext cx="4158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9D50"/>
                </a:solidFill>
              </a:rPr>
              <a:t>“Blue Whale Challenge”</a:t>
            </a:r>
          </a:p>
        </p:txBody>
      </p:sp>
    </p:spTree>
    <p:extLst>
      <p:ext uri="{BB962C8B-B14F-4D97-AF65-F5344CB8AC3E}">
        <p14:creationId xmlns:p14="http://schemas.microsoft.com/office/powerpoint/2010/main" val="41797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security at WKGS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CE382-5726-41B3-B989-A9E50B4076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8"/>
          <a:stretch/>
        </p:blipFill>
        <p:spPr>
          <a:xfrm>
            <a:off x="1783551" y="1661799"/>
            <a:ext cx="4196081" cy="2302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7C62DC-F057-479E-A4D0-90C66031455E}"/>
              </a:ext>
            </a:extLst>
          </p:cNvPr>
          <p:cNvSpPr txBox="1"/>
          <p:nvPr/>
        </p:nvSpPr>
        <p:spPr>
          <a:xfrm>
            <a:off x="6582492" y="1108394"/>
            <a:ext cx="387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C09D50"/>
                </a:solidFill>
              </a:rPr>
              <a:t>SonicWall</a:t>
            </a:r>
            <a:r>
              <a:rPr lang="en-GB" sz="2000" dirty="0">
                <a:solidFill>
                  <a:srgbClr val="C09D50"/>
                </a:solidFill>
              </a:rPr>
              <a:t> – Content Filter Software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11BF5-4F32-437F-BAB3-D9C47A2175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492" y="1722617"/>
            <a:ext cx="3669306" cy="2600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0A3178-7DA0-4C91-BB0D-0F807E3DFDFA}"/>
              </a:ext>
            </a:extLst>
          </p:cNvPr>
          <p:cNvSpPr txBox="1"/>
          <p:nvPr/>
        </p:nvSpPr>
        <p:spPr>
          <a:xfrm>
            <a:off x="1615265" y="1077964"/>
            <a:ext cx="4532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C09D50"/>
                </a:solidFill>
              </a:rPr>
              <a:t>Impero</a:t>
            </a:r>
            <a:r>
              <a:rPr lang="en-GB" sz="2000" dirty="0">
                <a:solidFill>
                  <a:srgbClr val="C09D50"/>
                </a:solidFill>
              </a:rPr>
              <a:t> – Network Management Software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56E0CE-E98E-4B94-9B28-E658E2B6C5C3}"/>
              </a:ext>
            </a:extLst>
          </p:cNvPr>
          <p:cNvSpPr txBox="1"/>
          <p:nvPr/>
        </p:nvSpPr>
        <p:spPr>
          <a:xfrm>
            <a:off x="1910314" y="4370428"/>
            <a:ext cx="39425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Monitors website use and words typed.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Flags up ‘suspicious’ terms.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Records (potential) misuse.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F2AB3-8BB0-4E74-A03D-F8EF0A32367E}"/>
              </a:ext>
            </a:extLst>
          </p:cNvPr>
          <p:cNvSpPr txBox="1"/>
          <p:nvPr/>
        </p:nvSpPr>
        <p:spPr>
          <a:xfrm>
            <a:off x="6582492" y="4536737"/>
            <a:ext cx="39288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Blocks websites which have been </a:t>
            </a:r>
          </a:p>
          <a:p>
            <a:r>
              <a:rPr lang="en-GB" dirty="0">
                <a:solidFill>
                  <a:schemeClr val="bg1"/>
                </a:solidFill>
              </a:rPr>
              <a:t>reported to have inappropriate content.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Can be overridden by staff password </a:t>
            </a:r>
          </a:p>
          <a:p>
            <a:r>
              <a:rPr lang="en-GB" dirty="0">
                <a:solidFill>
                  <a:schemeClr val="bg1"/>
                </a:solidFill>
              </a:rPr>
              <a:t>if the site is to be used in a lesson.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E-Safety curriculum at WKGS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AFA3B-8A1E-4E93-BE74-7499CD902291}"/>
              </a:ext>
            </a:extLst>
          </p:cNvPr>
          <p:cNvSpPr txBox="1"/>
          <p:nvPr/>
        </p:nvSpPr>
        <p:spPr>
          <a:xfrm>
            <a:off x="166464" y="1546654"/>
            <a:ext cx="120255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Online safety is part of the curriculum in Computing at WKGS and is taught across</a:t>
            </a:r>
          </a:p>
          <a:p>
            <a:r>
              <a:rPr lang="en-GB" sz="2800" dirty="0">
                <a:solidFill>
                  <a:schemeClr val="bg1"/>
                </a:solidFill>
              </a:rPr>
              <a:t>a number of other subject areas including Impact Days and form time activities.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In the Computing curriculum we focus at KS3 on safe Internet use, data privacy </a:t>
            </a:r>
          </a:p>
          <a:p>
            <a:r>
              <a:rPr lang="en-GB" sz="2800" dirty="0">
                <a:solidFill>
                  <a:schemeClr val="bg1"/>
                </a:solidFill>
              </a:rPr>
              <a:t>and potential online threats.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Key Stage 4 pupils learn about legislation surrounding the use of computing </a:t>
            </a:r>
          </a:p>
          <a:p>
            <a:r>
              <a:rPr lang="en-GB" sz="2800" dirty="0">
                <a:solidFill>
                  <a:schemeClr val="bg1"/>
                </a:solidFill>
              </a:rPr>
              <a:t>technology and about the methods used to detect and prevent online threats.  </a:t>
            </a:r>
          </a:p>
        </p:txBody>
      </p:sp>
    </p:spTree>
    <p:extLst>
      <p:ext uri="{BB962C8B-B14F-4D97-AF65-F5344CB8AC3E}">
        <p14:creationId xmlns:p14="http://schemas.microsoft.com/office/powerpoint/2010/main" val="58068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E-Safety curriculum at WKGS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AFA3B-8A1E-4E93-BE74-7499CD902291}"/>
              </a:ext>
            </a:extLst>
          </p:cNvPr>
          <p:cNvSpPr txBox="1"/>
          <p:nvPr/>
        </p:nvSpPr>
        <p:spPr>
          <a:xfrm>
            <a:off x="166464" y="1546654"/>
            <a:ext cx="120255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Online safety is part of the curriculum in Computing at WKGS and is taught across</a:t>
            </a:r>
          </a:p>
          <a:p>
            <a:r>
              <a:rPr lang="en-GB" sz="2800" dirty="0">
                <a:solidFill>
                  <a:schemeClr val="bg1"/>
                </a:solidFill>
              </a:rPr>
              <a:t>a number of other subject areas including Impact Days and form time activities.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In the Computing curriculum we focus at KS3 on safe Internet use, data privacy </a:t>
            </a:r>
          </a:p>
          <a:p>
            <a:r>
              <a:rPr lang="en-GB" sz="2800" dirty="0">
                <a:solidFill>
                  <a:schemeClr val="bg1"/>
                </a:solidFill>
              </a:rPr>
              <a:t>and potential online threats.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Key Stage 4 pupils learn about legislation surrounding the use of computing </a:t>
            </a:r>
          </a:p>
          <a:p>
            <a:r>
              <a:rPr lang="en-GB" sz="2800" dirty="0">
                <a:solidFill>
                  <a:schemeClr val="bg1"/>
                </a:solidFill>
              </a:rPr>
              <a:t>technology and about the methods used to detect and prevent online threats.  </a:t>
            </a:r>
          </a:p>
        </p:txBody>
      </p:sp>
    </p:spTree>
    <p:extLst>
      <p:ext uri="{BB962C8B-B14F-4D97-AF65-F5344CB8AC3E}">
        <p14:creationId xmlns:p14="http://schemas.microsoft.com/office/powerpoint/2010/main" val="174206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E-Safety curriculum at WKGS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F20A8-4C5E-4E73-9D43-B849B2BBDF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83" y="3391431"/>
            <a:ext cx="3004625" cy="22534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6DEAA-BE68-4CC4-928E-F7AF20C163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884" y="3391431"/>
            <a:ext cx="1707815" cy="22770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1DDBC-EA64-4356-BFB6-40578392A9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075" y="1958631"/>
            <a:ext cx="4155925" cy="286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26C92C-E407-4B2C-82A5-95B192342820}"/>
              </a:ext>
            </a:extLst>
          </p:cNvPr>
          <p:cNvSpPr txBox="1"/>
          <p:nvPr/>
        </p:nvSpPr>
        <p:spPr>
          <a:xfrm>
            <a:off x="619275" y="1635371"/>
            <a:ext cx="6896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Peer led E-Safety campaign run by </a:t>
            </a:r>
            <a:r>
              <a:rPr lang="en-GB" dirty="0" err="1">
                <a:solidFill>
                  <a:schemeClr val="bg1"/>
                </a:solidFill>
              </a:rPr>
              <a:t>Childnet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Pupils from Year 9-11 involved (at the moment).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Pupils receive online training and reward badges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Half termly ‘themes’ to promote/raise awareness of…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The dangers of live streaming apps, Fake news, privacy.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40FAC-AB13-4B29-A0DE-E19FB70C5AA0}"/>
              </a:ext>
            </a:extLst>
          </p:cNvPr>
          <p:cNvSpPr txBox="1"/>
          <p:nvPr/>
        </p:nvSpPr>
        <p:spPr>
          <a:xfrm>
            <a:off x="1762404" y="5762584"/>
            <a:ext cx="392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Delivering Year 7 online safety assembly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4EF8B-13DC-44D4-8625-F4575CE82385}"/>
              </a:ext>
            </a:extLst>
          </p:cNvPr>
          <p:cNvSpPr txBox="1"/>
          <p:nvPr/>
        </p:nvSpPr>
        <p:spPr>
          <a:xfrm>
            <a:off x="7299475" y="4917152"/>
            <a:ext cx="395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Dangers of Live Streaming Poster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2CF16-42AC-47F5-A924-344AB5783C8F}"/>
              </a:ext>
            </a:extLst>
          </p:cNvPr>
          <p:cNvSpPr txBox="1"/>
          <p:nvPr/>
        </p:nvSpPr>
        <p:spPr>
          <a:xfrm>
            <a:off x="328794" y="927872"/>
            <a:ext cx="4791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9D50"/>
                </a:solidFill>
              </a:rPr>
              <a:t>Peer Education: Digital Leaders</a:t>
            </a:r>
          </a:p>
        </p:txBody>
      </p:sp>
    </p:spTree>
    <p:extLst>
      <p:ext uri="{BB962C8B-B14F-4D97-AF65-F5344CB8AC3E}">
        <p14:creationId xmlns:p14="http://schemas.microsoft.com/office/powerpoint/2010/main" val="4434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E-Safety curriculum at WKGS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2CF16-42AC-47F5-A924-344AB5783C8F}"/>
              </a:ext>
            </a:extLst>
          </p:cNvPr>
          <p:cNvSpPr txBox="1"/>
          <p:nvPr/>
        </p:nvSpPr>
        <p:spPr>
          <a:xfrm>
            <a:off x="328794" y="927872"/>
            <a:ext cx="613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9D50"/>
                </a:solidFill>
              </a:rPr>
              <a:t>Peer Education: Student Led Assemblies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FDF422-97B1-4891-9B08-9F2B2476D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102" y="1556849"/>
            <a:ext cx="4538669" cy="3830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EB4934-3DF7-4DF2-B796-362CB313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9189" y="2895897"/>
            <a:ext cx="3834913" cy="2699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63211B-CF09-4937-B09C-1D06FFECA5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00" y="1746169"/>
            <a:ext cx="5171440" cy="269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2524A6-8518-4A64-95DF-2C8D008C059B}"/>
              </a:ext>
            </a:extLst>
          </p:cNvPr>
          <p:cNvSpPr txBox="1"/>
          <p:nvPr/>
        </p:nvSpPr>
        <p:spPr>
          <a:xfrm>
            <a:off x="6460024" y="5492928"/>
            <a:ext cx="798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Planned and delivered by a Year 12 student, following her</a:t>
            </a:r>
          </a:p>
          <a:p>
            <a:r>
              <a:rPr lang="en-GB" dirty="0">
                <a:solidFill>
                  <a:schemeClr val="bg1"/>
                </a:solidFill>
              </a:rPr>
              <a:t>own experiences with social media.</a:t>
            </a:r>
          </a:p>
        </p:txBody>
      </p:sp>
    </p:spTree>
    <p:extLst>
      <p:ext uri="{BB962C8B-B14F-4D97-AF65-F5344CB8AC3E}">
        <p14:creationId xmlns:p14="http://schemas.microsoft.com/office/powerpoint/2010/main" val="27440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Safer Internet Day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8CD45-FB48-4630-A5C7-28DDD7F4368B}"/>
              </a:ext>
            </a:extLst>
          </p:cNvPr>
          <p:cNvSpPr txBox="1"/>
          <p:nvPr/>
        </p:nvSpPr>
        <p:spPr>
          <a:xfrm>
            <a:off x="265294" y="864372"/>
            <a:ext cx="9179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9D50"/>
                </a:solidFill>
              </a:rPr>
              <a:t>An Internet we trust: Exploring reliability in the online world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49EB6C-4E39-415B-A24B-6380A4E94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66" y="1357490"/>
            <a:ext cx="4941133" cy="3999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C91883-26B3-424F-A7CF-BDB68A407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83" y="4147038"/>
            <a:ext cx="5275385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22CC1B-A468-4445-B6F7-B47B910155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418089"/>
            <a:ext cx="5706879" cy="31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63CFFD-58E0-4D46-A0AA-A490A577A0A8}"/>
              </a:ext>
            </a:extLst>
          </p:cNvPr>
          <p:cNvSpPr txBox="1"/>
          <p:nvPr/>
        </p:nvSpPr>
        <p:spPr>
          <a:xfrm>
            <a:off x="0" y="224842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Online Safety Information Evening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B712F-216F-4497-8B8D-57AE8AEEDBFB}"/>
              </a:ext>
            </a:extLst>
          </p:cNvPr>
          <p:cNvSpPr txBox="1"/>
          <p:nvPr/>
        </p:nvSpPr>
        <p:spPr>
          <a:xfrm>
            <a:off x="-120072" y="31630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Safer Internet Day 2021</a:t>
            </a:r>
          </a:p>
        </p:txBody>
      </p:sp>
    </p:spTree>
    <p:extLst>
      <p:ext uri="{BB962C8B-B14F-4D97-AF65-F5344CB8AC3E}">
        <p14:creationId xmlns:p14="http://schemas.microsoft.com/office/powerpoint/2010/main" val="425037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Safer Internet Day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8CD45-FB48-4630-A5C7-28DDD7F4368B}"/>
              </a:ext>
            </a:extLst>
          </p:cNvPr>
          <p:cNvSpPr txBox="1"/>
          <p:nvPr/>
        </p:nvSpPr>
        <p:spPr>
          <a:xfrm>
            <a:off x="265294" y="864372"/>
            <a:ext cx="9179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9D50"/>
                </a:solidFill>
              </a:rPr>
              <a:t>An Internet we trust: Exploring reliability in the online world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D48E9-1848-4076-A154-ED9CA2A543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00" y="1580709"/>
            <a:ext cx="5268003" cy="2816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7F6D8-D298-4502-B6C5-154E50660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398" y="2747925"/>
            <a:ext cx="5522002" cy="3042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D2346F-717B-414C-A5B3-1EE5C1A3A634}"/>
              </a:ext>
            </a:extLst>
          </p:cNvPr>
          <p:cNvSpPr txBox="1"/>
          <p:nvPr/>
        </p:nvSpPr>
        <p:spPr>
          <a:xfrm>
            <a:off x="8270198" y="1753173"/>
            <a:ext cx="180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Fake News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14999E-4C2E-4B71-92C5-5E9F20D91463}"/>
              </a:ext>
            </a:extLst>
          </p:cNvPr>
          <p:cNvSpPr txBox="1"/>
          <p:nvPr/>
        </p:nvSpPr>
        <p:spPr>
          <a:xfrm>
            <a:off x="745581" y="4590099"/>
            <a:ext cx="5589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How to spot fake news.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Questions to ask about reliability </a:t>
            </a:r>
          </a:p>
          <a:p>
            <a:r>
              <a:rPr lang="en-GB" sz="2400" dirty="0">
                <a:solidFill>
                  <a:schemeClr val="bg1"/>
                </a:solidFill>
              </a:rPr>
              <a:t>Consequences of spreading misinformation</a:t>
            </a:r>
          </a:p>
        </p:txBody>
      </p:sp>
    </p:spTree>
    <p:extLst>
      <p:ext uri="{BB962C8B-B14F-4D97-AF65-F5344CB8AC3E}">
        <p14:creationId xmlns:p14="http://schemas.microsoft.com/office/powerpoint/2010/main" val="30637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Safer Internet Day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8CD45-FB48-4630-A5C7-28DDD7F4368B}"/>
              </a:ext>
            </a:extLst>
          </p:cNvPr>
          <p:cNvSpPr txBox="1"/>
          <p:nvPr/>
        </p:nvSpPr>
        <p:spPr>
          <a:xfrm>
            <a:off x="265294" y="864372"/>
            <a:ext cx="9179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9D50"/>
                </a:solidFill>
              </a:rPr>
              <a:t>An Internet we trust: Exploring reliability in the online world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860E4-2A25-4C7D-A281-317BF68AA6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94" y="1492250"/>
            <a:ext cx="5397500" cy="30450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1D58DA-E16C-4304-9379-7CCA11960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100" y="2019300"/>
            <a:ext cx="5943600" cy="387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B7F3FB-C5E8-4C26-A9D6-919CF4C77B86}"/>
              </a:ext>
            </a:extLst>
          </p:cNvPr>
          <p:cNvSpPr txBox="1"/>
          <p:nvPr/>
        </p:nvSpPr>
        <p:spPr>
          <a:xfrm>
            <a:off x="265294" y="4680013"/>
            <a:ext cx="4158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role of influencers </a:t>
            </a:r>
          </a:p>
          <a:p>
            <a:r>
              <a:rPr lang="en-GB" sz="2400" dirty="0">
                <a:solidFill>
                  <a:schemeClr val="bg1"/>
                </a:solidFill>
              </a:rPr>
              <a:t>Trustworthiness of online posts </a:t>
            </a:r>
          </a:p>
          <a:p>
            <a:r>
              <a:rPr lang="en-GB" sz="2400" dirty="0">
                <a:solidFill>
                  <a:schemeClr val="bg1"/>
                </a:solidFill>
              </a:rPr>
              <a:t>Online advertising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898F6-BA2D-4423-8B03-DD3B938406BE}"/>
              </a:ext>
            </a:extLst>
          </p:cNvPr>
          <p:cNvSpPr txBox="1"/>
          <p:nvPr/>
        </p:nvSpPr>
        <p:spPr>
          <a:xfrm>
            <a:off x="-60036" y="95505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Safer Internet Day – Taught Content</a:t>
            </a:r>
          </a:p>
        </p:txBody>
      </p:sp>
    </p:spTree>
    <p:extLst>
      <p:ext uri="{BB962C8B-B14F-4D97-AF65-F5344CB8AC3E}">
        <p14:creationId xmlns:p14="http://schemas.microsoft.com/office/powerpoint/2010/main" val="2939040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0409E-7C98-488A-AD39-93451E59DF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599303"/>
            <a:ext cx="1962150" cy="19621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4E2AC0-9B2A-4348-BBE3-17E42BDBA17C}"/>
              </a:ext>
            </a:extLst>
          </p:cNvPr>
          <p:cNvGrpSpPr/>
          <p:nvPr/>
        </p:nvGrpSpPr>
        <p:grpSpPr>
          <a:xfrm>
            <a:off x="8155631" y="3317026"/>
            <a:ext cx="3283765" cy="1137306"/>
            <a:chOff x="5577669" y="3577776"/>
            <a:chExt cx="3283765" cy="11373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4339AB-F3C2-4929-A6A4-88EC568C0CA6}"/>
                </a:ext>
              </a:extLst>
            </p:cNvPr>
            <p:cNvSpPr txBox="1"/>
            <p:nvPr/>
          </p:nvSpPr>
          <p:spPr>
            <a:xfrm>
              <a:off x="7192995" y="3699419"/>
              <a:ext cx="16684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-Bold" panose="02010804010101010104" pitchFamily="50" charset="0"/>
                </a:rPr>
                <a:t>Someone else could take a screenshot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271AE42-CF4B-4D12-81C2-062669F00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634" t="-1761" r="77903" b="29659"/>
            <a:stretch/>
          </p:blipFill>
          <p:spPr>
            <a:xfrm rot="554354">
              <a:off x="5577669" y="3577776"/>
              <a:ext cx="1556722" cy="855794"/>
            </a:xfrm>
            <a:prstGeom prst="rightArrow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4D5916-3451-46FD-9E62-0C4AC74E74D3}"/>
              </a:ext>
            </a:extLst>
          </p:cNvPr>
          <p:cNvGrpSpPr/>
          <p:nvPr/>
        </p:nvGrpSpPr>
        <p:grpSpPr>
          <a:xfrm>
            <a:off x="7650141" y="1818023"/>
            <a:ext cx="3789255" cy="1067029"/>
            <a:chOff x="5103398" y="1824516"/>
            <a:chExt cx="3789255" cy="10670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1DA3CB-1FE2-4E1F-9178-6920E61A0506}"/>
                </a:ext>
              </a:extLst>
            </p:cNvPr>
            <p:cNvSpPr txBox="1"/>
            <p:nvPr/>
          </p:nvSpPr>
          <p:spPr>
            <a:xfrm>
              <a:off x="6165706" y="1824516"/>
              <a:ext cx="2726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-Bold" panose="02010804010101010104" pitchFamily="50" charset="0"/>
                </a:rPr>
                <a:t>It might stay with the person you intended to see it and them alone 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6FBBB16-1767-4B1F-B091-15AE3ED91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634" t="-1761" r="84294" b="29659"/>
            <a:stretch/>
          </p:blipFill>
          <p:spPr>
            <a:xfrm rot="20068808">
              <a:off x="5103398" y="2035751"/>
              <a:ext cx="1119043" cy="855794"/>
            </a:xfrm>
            <a:prstGeom prst="rightArrow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25AF82-0137-4068-BC88-FE6EE3A9FF20}"/>
              </a:ext>
            </a:extLst>
          </p:cNvPr>
          <p:cNvGrpSpPr/>
          <p:nvPr/>
        </p:nvGrpSpPr>
        <p:grpSpPr>
          <a:xfrm>
            <a:off x="2885086" y="1949324"/>
            <a:ext cx="3414013" cy="1279500"/>
            <a:chOff x="338343" y="1955817"/>
            <a:chExt cx="3414013" cy="12795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FC73BA-A12D-4886-860A-0E37D7FD3730}"/>
                </a:ext>
              </a:extLst>
            </p:cNvPr>
            <p:cNvSpPr txBox="1"/>
            <p:nvPr/>
          </p:nvSpPr>
          <p:spPr>
            <a:xfrm>
              <a:off x="338343" y="1955817"/>
              <a:ext cx="190386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-Bold" panose="02010804010101010104" pitchFamily="50" charset="0"/>
                </a:rPr>
                <a:t>Some may get shared again by someone else 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1BB57D4-6D98-4ED5-99E8-B8BEF6F00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634" t="-1761" r="77903" b="29659"/>
            <a:stretch/>
          </p:blipFill>
          <p:spPr>
            <a:xfrm rot="11971936">
              <a:off x="2195634" y="2379523"/>
              <a:ext cx="1556722" cy="855794"/>
            </a:xfrm>
            <a:prstGeom prst="rightArrow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01A2D3-6DB4-4631-A371-DA303794034B}"/>
              </a:ext>
            </a:extLst>
          </p:cNvPr>
          <p:cNvGrpSpPr/>
          <p:nvPr/>
        </p:nvGrpSpPr>
        <p:grpSpPr>
          <a:xfrm>
            <a:off x="2996951" y="3967589"/>
            <a:ext cx="3264841" cy="2336292"/>
            <a:chOff x="450208" y="3974082"/>
            <a:chExt cx="3264841" cy="23362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D7E453-030C-4FA7-A2CE-26A162BD9443}"/>
                </a:ext>
              </a:extLst>
            </p:cNvPr>
            <p:cNvSpPr txBox="1"/>
            <p:nvPr/>
          </p:nvSpPr>
          <p:spPr>
            <a:xfrm>
              <a:off x="450208" y="4986935"/>
              <a:ext cx="23737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-Bold" panose="02010804010101010104" pitchFamily="50" charset="0"/>
                </a:rPr>
                <a:t>Some of it is stored and analysed by certain apps and websites 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790BBE0-E5CD-4053-AC1D-F9F25B466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634" t="-1761" r="77903" b="29659"/>
            <a:stretch/>
          </p:blipFill>
          <p:spPr>
            <a:xfrm rot="8707105">
              <a:off x="2158327" y="3974082"/>
              <a:ext cx="1556722" cy="855794"/>
            </a:xfrm>
            <a:prstGeom prst="rightArrow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6E4BCF-6AC5-4382-A23E-A51EB5B892D5}"/>
              </a:ext>
            </a:extLst>
          </p:cNvPr>
          <p:cNvGrpSpPr/>
          <p:nvPr/>
        </p:nvGrpSpPr>
        <p:grpSpPr>
          <a:xfrm>
            <a:off x="5240798" y="4890700"/>
            <a:ext cx="5172287" cy="1015663"/>
            <a:chOff x="2673735" y="5294711"/>
            <a:chExt cx="5172287" cy="10156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BBC54D-A637-41FC-86A0-AC4F743D735C}"/>
                </a:ext>
              </a:extLst>
            </p:cNvPr>
            <p:cNvSpPr txBox="1"/>
            <p:nvPr/>
          </p:nvSpPr>
          <p:spPr>
            <a:xfrm>
              <a:off x="5635085" y="5294711"/>
              <a:ext cx="22109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-Bold" panose="02010804010101010104" pitchFamily="50" charset="0"/>
                </a:rPr>
                <a:t>This then can be used to form ‘Big Data’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C7A8829-3025-40E2-88A6-12D009417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-634" t="23615" r="59247" b="29659"/>
            <a:stretch/>
          </p:blipFill>
          <p:spPr>
            <a:xfrm>
              <a:off x="2673735" y="5517849"/>
              <a:ext cx="2834348" cy="554604"/>
            </a:xfrm>
            <a:prstGeom prst="rightArrow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5E2D5FA-8347-45AD-99F9-F55411335A39}"/>
              </a:ext>
            </a:extLst>
          </p:cNvPr>
          <p:cNvSpPr/>
          <p:nvPr/>
        </p:nvSpPr>
        <p:spPr>
          <a:xfrm>
            <a:off x="218370" y="1445093"/>
            <a:ext cx="5557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prstClr val="white"/>
                </a:solidFill>
                <a:latin typeface="NettoOT" panose="02010504010101010104" pitchFamily="50" charset="0"/>
              </a:rPr>
              <a:t>What happens to all of the information you share online?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F8F4AB-5974-4FC8-AB5D-50A548B105D1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Privacy / Big Data / Digital Footprints</a:t>
            </a:r>
          </a:p>
        </p:txBody>
      </p:sp>
    </p:spTree>
    <p:extLst>
      <p:ext uri="{BB962C8B-B14F-4D97-AF65-F5344CB8AC3E}">
        <p14:creationId xmlns:p14="http://schemas.microsoft.com/office/powerpoint/2010/main" val="262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736A4-BCAF-4DEB-857C-0DDD703B55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608554"/>
            <a:ext cx="3992880" cy="36408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3A072-D299-45B0-82E3-0561BA3EE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7680" y="1868643"/>
            <a:ext cx="5473192" cy="25478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04DBCE-772C-45BA-A410-B81E5B7D7F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83" y="3912060"/>
            <a:ext cx="4971236" cy="16640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FC5C2-BE95-4A50-9227-222C6C1328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140" y="4686815"/>
            <a:ext cx="6317723" cy="11252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054E00-EF22-4FB4-A904-80B315D1529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Privacy / Big Data / Digital Footprints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94D4B-6C4C-484B-A425-ADA9F7DB87AB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</p:spTree>
    <p:extLst>
      <p:ext uri="{BB962C8B-B14F-4D97-AF65-F5344CB8AC3E}">
        <p14:creationId xmlns:p14="http://schemas.microsoft.com/office/powerpoint/2010/main" val="2801140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054E00-EF22-4FB4-A904-80B315D1529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Privacy / Big Data / Digital Footprints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81E3E-77E2-4D38-A9C7-C65A06AB6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4709">
            <a:off x="7619424" y="1601035"/>
            <a:ext cx="1816829" cy="18168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8F8D1D-87DC-4C0E-84E2-624A50D4E71A}"/>
              </a:ext>
            </a:extLst>
          </p:cNvPr>
          <p:cNvSpPr/>
          <p:nvPr/>
        </p:nvSpPr>
        <p:spPr>
          <a:xfrm>
            <a:off x="562313" y="3787482"/>
            <a:ext cx="6836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NettoOT" panose="02010504010101010104" pitchFamily="50" charset="0"/>
              </a:rPr>
              <a:t>‘Big data’ can give you a tailored experience online- this might be showing you adverts or relevant to the things you like for example, a brand of shoes or clothing. </a:t>
            </a:r>
          </a:p>
          <a:p>
            <a:endParaRPr lang="en-GB" sz="2000" dirty="0">
              <a:solidFill>
                <a:schemeClr val="bg1"/>
              </a:solidFill>
              <a:latin typeface="NettoOT" panose="02010504010101010104" pitchFamily="50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NettoOT" panose="02010504010101010104" pitchFamily="50" charset="0"/>
              </a:rPr>
              <a:t>It might also be linked with your location so certain activities might appear in your timeline related to the area you live in.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9C0F61-4283-4E98-A96F-14B4BEA3308E}"/>
              </a:ext>
            </a:extLst>
          </p:cNvPr>
          <p:cNvSpPr/>
          <p:nvPr/>
        </p:nvSpPr>
        <p:spPr>
          <a:xfrm>
            <a:off x="503085" y="1673409"/>
            <a:ext cx="6020788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ettoOT-Bold" panose="02010804010101010104" pitchFamily="50" charset="0"/>
              </a:rPr>
              <a:t>“Extremely large data sets that may be </a:t>
            </a:r>
            <a:r>
              <a:rPr lang="en-US" sz="2400" dirty="0" err="1">
                <a:solidFill>
                  <a:schemeClr val="bg1"/>
                </a:solidFill>
                <a:latin typeface="NettoOT-Bold" panose="02010804010101010104" pitchFamily="50" charset="0"/>
              </a:rPr>
              <a:t>analysed</a:t>
            </a:r>
            <a:r>
              <a:rPr lang="en-US" sz="2400" dirty="0">
                <a:solidFill>
                  <a:schemeClr val="bg1"/>
                </a:solidFill>
                <a:latin typeface="NettoOT-Bold" panose="02010804010101010104" pitchFamily="50" charset="0"/>
              </a:rPr>
              <a:t> computationally to reveal patterns, trends, and associations, especially relating to human </a:t>
            </a:r>
            <a:r>
              <a:rPr lang="en-US" sz="2400" dirty="0" err="1">
                <a:solidFill>
                  <a:schemeClr val="bg1"/>
                </a:solidFill>
                <a:latin typeface="NettoOT-Bold" panose="02010804010101010104" pitchFamily="50" charset="0"/>
              </a:rPr>
              <a:t>behaviour</a:t>
            </a:r>
            <a:r>
              <a:rPr lang="en-US" sz="2400" dirty="0">
                <a:solidFill>
                  <a:schemeClr val="bg1"/>
                </a:solidFill>
                <a:latin typeface="NettoOT-Bold" panose="02010804010101010104" pitchFamily="50" charset="0"/>
              </a:rPr>
              <a:t> and interactions.”</a:t>
            </a:r>
          </a:p>
          <a:p>
            <a:r>
              <a:rPr lang="en-US" sz="1350" dirty="0">
                <a:solidFill>
                  <a:schemeClr val="bg1"/>
                </a:solidFill>
                <a:latin typeface="NettoOT-Bold" panose="02010804010101010104" pitchFamily="50" charset="0"/>
              </a:rPr>
              <a:t>(</a:t>
            </a:r>
            <a:r>
              <a:rPr lang="en-US" sz="1350" dirty="0">
                <a:solidFill>
                  <a:schemeClr val="bg1"/>
                </a:solidFill>
                <a:latin typeface="NettoOT" panose="02010504010101010104" pitchFamily="50" charset="0"/>
              </a:rPr>
              <a:t>Oxford Dictionary) </a:t>
            </a:r>
            <a:endParaRPr lang="en-GB" sz="1350" dirty="0">
              <a:solidFill>
                <a:schemeClr val="bg1"/>
              </a:solidFill>
              <a:latin typeface="NettoOT" panose="02010504010101010104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D4283C-0D49-4316-84AA-5776064F81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566" y="3787482"/>
            <a:ext cx="3885280" cy="2003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8CBECB-A240-492A-96C0-F6493CE959B7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</p:spTree>
    <p:extLst>
      <p:ext uri="{BB962C8B-B14F-4D97-AF65-F5344CB8AC3E}">
        <p14:creationId xmlns:p14="http://schemas.microsoft.com/office/powerpoint/2010/main" val="18260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054E00-EF22-4FB4-A904-80B315D1529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Privacy / Big Data / Digital Footprints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B806B0-2E02-45FF-BDE6-FC380965D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768" y="1763486"/>
            <a:ext cx="6069677" cy="32875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82AAB2-FA3C-4DB5-96A8-751598C6A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758" y="3511775"/>
            <a:ext cx="6390474" cy="23071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CE9B03-6CBC-4ACB-879E-EC14BC8900D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</p:spTree>
    <p:extLst>
      <p:ext uri="{BB962C8B-B14F-4D97-AF65-F5344CB8AC3E}">
        <p14:creationId xmlns:p14="http://schemas.microsoft.com/office/powerpoint/2010/main" val="29764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054E00-EF22-4FB4-A904-80B315D1529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Privacy / Big Data / Digital Footprints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17E50E-944B-4E08-A69A-A74283BD57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408" y="1579214"/>
            <a:ext cx="6350292" cy="42716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046BC1-E34B-4426-824C-5C0F1942800C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</p:spTree>
    <p:extLst>
      <p:ext uri="{BB962C8B-B14F-4D97-AF65-F5344CB8AC3E}">
        <p14:creationId xmlns:p14="http://schemas.microsoft.com/office/powerpoint/2010/main" val="8159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054E00-EF22-4FB4-A904-80B315D1529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Privacy / Big Data / Digital Footprints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7947-C60E-42DB-87C3-64E937BA5D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27" y="1379883"/>
            <a:ext cx="3301073" cy="4399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69A35-99A7-483A-8C19-D5DC65159C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377" y="1631417"/>
            <a:ext cx="2140174" cy="4399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23AD1-3A33-4C56-A76C-2C10E40D21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812" y="1603800"/>
            <a:ext cx="2153609" cy="4426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A4984-2C62-4FC1-9C5A-E334322F5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13"/>
          <a:stretch/>
        </p:blipFill>
        <p:spPr>
          <a:xfrm>
            <a:off x="9239682" y="5230263"/>
            <a:ext cx="2654898" cy="800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26F8AF-52EF-4620-A9A2-5B68B15D82A9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</p:spTree>
    <p:extLst>
      <p:ext uri="{BB962C8B-B14F-4D97-AF65-F5344CB8AC3E}">
        <p14:creationId xmlns:p14="http://schemas.microsoft.com/office/powerpoint/2010/main" val="3949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054E00-EF22-4FB4-A904-80B315D1529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Privacy / Big Data / Digital Footprints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FCF191-6E7C-426A-B1FD-C49BECD1AA94}"/>
              </a:ext>
            </a:extLst>
          </p:cNvPr>
          <p:cNvSpPr/>
          <p:nvPr/>
        </p:nvSpPr>
        <p:spPr>
          <a:xfrm>
            <a:off x="114300" y="1476608"/>
            <a:ext cx="7267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NettoOT-Bold" panose="02010804010101010104" pitchFamily="50" charset="0"/>
              </a:rPr>
              <a:t>Here are some Top Tips for controlling your information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0ADC3C-1DDC-4CDA-B71D-F0A33B94D0B4}"/>
              </a:ext>
            </a:extLst>
          </p:cNvPr>
          <p:cNvSpPr txBox="1">
            <a:spLocks/>
          </p:cNvSpPr>
          <p:nvPr/>
        </p:nvSpPr>
        <p:spPr>
          <a:xfrm>
            <a:off x="543094" y="2078234"/>
            <a:ext cx="11496506" cy="3072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NettoOT-Bold" panose="02010804010101010104" pitchFamily="50" charset="0"/>
              </a:rPr>
              <a:t>Think before you share </a:t>
            </a:r>
            <a:r>
              <a:rPr lang="en-GB" sz="2000" b="1" dirty="0">
                <a:solidFill>
                  <a:schemeClr val="bg1"/>
                </a:solidFill>
                <a:latin typeface="NettoOT" panose="02010504010101010104" pitchFamily="50" charset="0"/>
              </a:rPr>
              <a:t>- </a:t>
            </a:r>
            <a:r>
              <a:rPr lang="en-GB" sz="2000" dirty="0">
                <a:solidFill>
                  <a:schemeClr val="bg1"/>
                </a:solidFill>
                <a:latin typeface="NettoOT" panose="02010504010101010104" pitchFamily="50" charset="0"/>
              </a:rPr>
              <a:t>Think about what you are sharing and who can see it now and in the future    </a:t>
            </a:r>
            <a:endParaRPr lang="en-GB" sz="2000" b="1" dirty="0">
              <a:solidFill>
                <a:schemeClr val="bg1"/>
              </a:solidFill>
              <a:latin typeface="NettoOT" panose="020105040101010101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NettoOT-Bold" panose="02010804010101010104"/>
              </a:rPr>
              <a:t>Explore your settings: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NettoOT-Bold" panose="02010804010101010104" pitchFamily="50" charset="0"/>
              </a:rPr>
              <a:t>Who are you sharing your information with? </a:t>
            </a:r>
            <a:r>
              <a:rPr lang="en-GB" sz="2000" b="1" dirty="0">
                <a:solidFill>
                  <a:schemeClr val="bg1"/>
                </a:solidFill>
                <a:latin typeface="NettoOT" panose="02010504010101010104" pitchFamily="50" charset="0"/>
              </a:rPr>
              <a:t>-</a:t>
            </a:r>
            <a:r>
              <a:rPr lang="en-GB" sz="2000" dirty="0">
                <a:solidFill>
                  <a:schemeClr val="bg1"/>
                </a:solidFill>
                <a:latin typeface="NettoOT" panose="02010504010101010104" pitchFamily="50" charset="0"/>
              </a:rPr>
              <a:t> check which third party apps have access to your data and have a clean up of your followers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NettoOT-Bold" panose="02010804010101010104" pitchFamily="50" charset="0"/>
              </a:rPr>
              <a:t>Withdraw permissions </a:t>
            </a:r>
            <a:r>
              <a:rPr lang="en-GB" sz="2000" b="1" dirty="0">
                <a:solidFill>
                  <a:schemeClr val="bg1"/>
                </a:solidFill>
                <a:latin typeface="NettoOT" panose="02010504010101010104" pitchFamily="50" charset="0"/>
              </a:rPr>
              <a:t>-</a:t>
            </a:r>
            <a:r>
              <a:rPr lang="en-GB" sz="2000" dirty="0">
                <a:solidFill>
                  <a:schemeClr val="bg1"/>
                </a:solidFill>
                <a:latin typeface="NettoOT" panose="02010504010101010104" pitchFamily="50" charset="0"/>
              </a:rPr>
              <a:t> Remove permission from any third party apps who do not need access to your account data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NettoOT-Bold" panose="02010804010101010104" pitchFamily="50" charset="0"/>
              </a:rPr>
              <a:t>Download your data </a:t>
            </a:r>
            <a:r>
              <a:rPr lang="en-GB" sz="2000" b="1" dirty="0">
                <a:solidFill>
                  <a:schemeClr val="bg1"/>
                </a:solidFill>
                <a:latin typeface="NettoOT" panose="02010504010101010104" pitchFamily="50" charset="0"/>
              </a:rPr>
              <a:t>- </a:t>
            </a:r>
            <a:r>
              <a:rPr lang="en-GB" sz="2000" dirty="0">
                <a:solidFill>
                  <a:schemeClr val="bg1"/>
                </a:solidFill>
                <a:latin typeface="NettoOT" panose="02010504010101010104" pitchFamily="50" charset="0"/>
              </a:rPr>
              <a:t>have a look at what is being stored about you but remember to keep this safe!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NettoOT-Bold" panose="02010804010101010104" pitchFamily="50" charset="0"/>
              </a:rPr>
              <a:t>Advertising preferences </a:t>
            </a:r>
            <a:r>
              <a:rPr lang="en-GB" sz="2000" b="1" dirty="0">
                <a:solidFill>
                  <a:schemeClr val="bg1"/>
                </a:solidFill>
                <a:latin typeface="NettoOT" panose="02010504010101010104" pitchFamily="50" charset="0"/>
              </a:rPr>
              <a:t>- </a:t>
            </a:r>
            <a:r>
              <a:rPr lang="en-GB" sz="2000" dirty="0">
                <a:solidFill>
                  <a:schemeClr val="bg1"/>
                </a:solidFill>
                <a:latin typeface="NettoOT" panose="02010504010101010104" pitchFamily="50" charset="0"/>
              </a:rPr>
              <a:t>modify your preferences within your settings so they reflect what you want them to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NettoOT-Bold" panose="02010804010101010104" pitchFamily="50" charset="0"/>
              </a:rPr>
              <a:t>Delete</a:t>
            </a:r>
            <a:r>
              <a:rPr lang="en-GB" sz="2000" b="1" dirty="0">
                <a:solidFill>
                  <a:schemeClr val="bg1"/>
                </a:solidFill>
                <a:latin typeface="NettoOT" panose="02010504010101010104" pitchFamily="50" charset="0"/>
              </a:rPr>
              <a:t> - </a:t>
            </a:r>
            <a:r>
              <a:rPr lang="en-GB" sz="2000" dirty="0">
                <a:solidFill>
                  <a:schemeClr val="bg1"/>
                </a:solidFill>
                <a:latin typeface="NettoOT" panose="02010504010101010104" pitchFamily="50" charset="0"/>
              </a:rPr>
              <a:t>delete any content you no longer want and remove old accounts and apps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7BFBC2-2F0E-4FDC-BD50-8E6906B275C6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</p:spTree>
    <p:extLst>
      <p:ext uri="{BB962C8B-B14F-4D97-AF65-F5344CB8AC3E}">
        <p14:creationId xmlns:p14="http://schemas.microsoft.com/office/powerpoint/2010/main" val="229336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1D76B0-AC9F-4978-BDCA-B4C7730D6938}"/>
              </a:ext>
            </a:extLst>
          </p:cNvPr>
          <p:cNvSpPr txBox="1"/>
          <p:nvPr/>
        </p:nvSpPr>
        <p:spPr>
          <a:xfrm>
            <a:off x="0" y="12406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Welcome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E0B82-E167-4574-A72C-CF2EA48A1C4D}"/>
              </a:ext>
            </a:extLst>
          </p:cNvPr>
          <p:cNvSpPr txBox="1"/>
          <p:nvPr/>
        </p:nvSpPr>
        <p:spPr>
          <a:xfrm>
            <a:off x="0" y="9011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Plan for this evening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13C13-4F84-4254-8A67-15ECD93247F3}"/>
              </a:ext>
            </a:extLst>
          </p:cNvPr>
          <p:cNvSpPr txBox="1"/>
          <p:nvPr/>
        </p:nvSpPr>
        <p:spPr>
          <a:xfrm>
            <a:off x="1468582" y="1630513"/>
            <a:ext cx="9421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Apps to look/listen out for and why.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Current online trends/problems.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Press coverage of social media.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security at WKGS.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E-Safety in the curriculum at WKGS.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Safer Internet Day 2021.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Data Privacy / Internet Safety / security tips.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Promoting healthy and responsible use of social media.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Useful sources of information/help with links.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42931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054E00-EF22-4FB4-A904-80B315D1529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Security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7BFBC2-2F0E-4FDC-BD50-8E6906B275C6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82A12-1006-4C1E-83B0-7E5B06CEDD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727" y="1606576"/>
            <a:ext cx="6362850" cy="13294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D6396E-BB5B-4C7D-855F-9EA19B318E91}"/>
              </a:ext>
            </a:extLst>
          </p:cNvPr>
          <p:cNvSpPr/>
          <p:nvPr/>
        </p:nvSpPr>
        <p:spPr>
          <a:xfrm>
            <a:off x="2263456" y="2271294"/>
            <a:ext cx="447040" cy="4369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530A0A-51F7-4FE6-BE31-80E1BFDDC2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092" y="3667316"/>
            <a:ext cx="2811232" cy="2692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EA851-6A16-47E4-BED7-A0C9AE31E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190" y="1933024"/>
            <a:ext cx="3892550" cy="38865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6E4C62-8885-4E1A-B86E-8C34DAAE3693}"/>
              </a:ext>
            </a:extLst>
          </p:cNvPr>
          <p:cNvSpPr txBox="1"/>
          <p:nvPr/>
        </p:nvSpPr>
        <p:spPr>
          <a:xfrm>
            <a:off x="227129" y="1144825"/>
            <a:ext cx="203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Secure 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DC303-DDC1-4B6E-8005-D8E7EFBB7F0D}"/>
              </a:ext>
            </a:extLst>
          </p:cNvPr>
          <p:cNvSpPr txBox="1"/>
          <p:nvPr/>
        </p:nvSpPr>
        <p:spPr>
          <a:xfrm>
            <a:off x="1025874" y="3800488"/>
            <a:ext cx="242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Valid security certificate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3044D9-8196-4618-A33D-74625914396C}"/>
              </a:ext>
            </a:extLst>
          </p:cNvPr>
          <p:cNvSpPr/>
          <p:nvPr/>
        </p:nvSpPr>
        <p:spPr>
          <a:xfrm>
            <a:off x="3229493" y="5046325"/>
            <a:ext cx="1609632" cy="4369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87BFBC2-2F0E-4FDC-BD50-8E6906B275C6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B859B-B04A-43E2-A1C4-AE1532F7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54" y="1654171"/>
            <a:ext cx="5722046" cy="42477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B54137-BE82-4158-B050-57E23325201F}"/>
              </a:ext>
            </a:extLst>
          </p:cNvPr>
          <p:cNvSpPr/>
          <p:nvPr/>
        </p:nvSpPr>
        <p:spPr>
          <a:xfrm>
            <a:off x="1109977" y="2234702"/>
            <a:ext cx="1137923" cy="477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92AD2-F068-4E05-9001-64F6A243DF1B}"/>
              </a:ext>
            </a:extLst>
          </p:cNvPr>
          <p:cNvSpPr/>
          <p:nvPr/>
        </p:nvSpPr>
        <p:spPr>
          <a:xfrm>
            <a:off x="1109977" y="2797746"/>
            <a:ext cx="3558788" cy="4949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F46A66-D5E1-42A2-8290-28FDE315E7A5}"/>
              </a:ext>
            </a:extLst>
          </p:cNvPr>
          <p:cNvSpPr/>
          <p:nvPr/>
        </p:nvSpPr>
        <p:spPr>
          <a:xfrm>
            <a:off x="4947588" y="2937124"/>
            <a:ext cx="548640" cy="355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EE7BC2-5370-4E0C-A5C2-B23B1C148FE1}"/>
              </a:ext>
            </a:extLst>
          </p:cNvPr>
          <p:cNvSpPr/>
          <p:nvPr/>
        </p:nvSpPr>
        <p:spPr>
          <a:xfrm>
            <a:off x="1097277" y="3632776"/>
            <a:ext cx="1515805" cy="1055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01511-0276-4CDA-9773-EEB1B42DDFB0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0BC93E-4AA2-4788-914C-767DF9362AF9}"/>
              </a:ext>
            </a:extLst>
          </p:cNvPr>
          <p:cNvSpPr txBox="1"/>
          <p:nvPr/>
        </p:nvSpPr>
        <p:spPr>
          <a:xfrm>
            <a:off x="227129" y="114482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Phishing</a:t>
            </a:r>
          </a:p>
        </p:txBody>
      </p:sp>
    </p:spTree>
    <p:extLst>
      <p:ext uri="{BB962C8B-B14F-4D97-AF65-F5344CB8AC3E}">
        <p14:creationId xmlns:p14="http://schemas.microsoft.com/office/powerpoint/2010/main" val="18052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87BFBC2-2F0E-4FDC-BD50-8E6906B275C6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96249-84DC-4AEB-9033-2C0D7985EC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70" y="1107439"/>
            <a:ext cx="2586522" cy="3460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DC90E-AE75-44DD-9C0B-8A6E7822B2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506" y="1524000"/>
            <a:ext cx="4873774" cy="27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5345E-8750-48F0-A873-6DC73E17B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5506" y="4785360"/>
            <a:ext cx="4999602" cy="1498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72A88-2120-45B7-BC19-A9D161532F86}"/>
              </a:ext>
            </a:extLst>
          </p:cNvPr>
          <p:cNvSpPr txBox="1"/>
          <p:nvPr/>
        </p:nvSpPr>
        <p:spPr>
          <a:xfrm>
            <a:off x="5512163" y="4567554"/>
            <a:ext cx="194566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Leave it!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8EE1A9-9190-4E6D-9319-D431072C56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32" b="94538" l="9764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62" y="3016027"/>
            <a:ext cx="3923347" cy="2940965"/>
          </a:xfrm>
          <a:prstGeom prst="rect">
            <a:avLst/>
          </a:prstGeom>
        </p:spPr>
      </p:pic>
      <p:sp>
        <p:nvSpPr>
          <p:cNvPr id="10" name="Oval Callout 2">
            <a:extLst>
              <a:ext uri="{FF2B5EF4-FFF2-40B4-BE49-F238E27FC236}">
                <a16:creationId xmlns:a16="http://schemas.microsoft.com/office/drawing/2014/main" id="{5164FE2C-A4DF-4143-8E0A-0D7114FD2B45}"/>
              </a:ext>
            </a:extLst>
          </p:cNvPr>
          <p:cNvSpPr/>
          <p:nvPr/>
        </p:nvSpPr>
        <p:spPr>
          <a:xfrm>
            <a:off x="4142309" y="1781640"/>
            <a:ext cx="2225424" cy="2164080"/>
          </a:xfrm>
          <a:prstGeom prst="wedgeEllipseCallout">
            <a:avLst>
              <a:gd name="adj1" fmla="val -106663"/>
              <a:gd name="adj2" fmla="val 5357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Don’t forget me!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360DC-F964-4C6F-A40B-27BE6011F672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Security</a:t>
            </a:r>
          </a:p>
        </p:txBody>
      </p:sp>
    </p:spTree>
    <p:extLst>
      <p:ext uri="{BB962C8B-B14F-4D97-AF65-F5344CB8AC3E}">
        <p14:creationId xmlns:p14="http://schemas.microsoft.com/office/powerpoint/2010/main" val="4335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87BFBC2-2F0E-4FDC-BD50-8E6906B275C6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F4F3D-79DA-44AA-8AD3-EC30C2538264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F4AB5-11D3-404A-A716-39DB51613A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89" y="1208438"/>
            <a:ext cx="3662680" cy="1894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4B8DA-239D-4A0A-99E1-D4752657E3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62" b="-651"/>
          <a:stretch/>
        </p:blipFill>
        <p:spPr>
          <a:xfrm>
            <a:off x="2635789" y="2740186"/>
            <a:ext cx="5003069" cy="3143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02225-CA04-4337-A0D8-4C24965FD6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727" y="1857375"/>
            <a:ext cx="2884967" cy="31432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5A35F4-DE13-4940-971A-1EEBAE29014D}"/>
              </a:ext>
            </a:extLst>
          </p:cNvPr>
          <p:cNvSpPr/>
          <p:nvPr/>
        </p:nvSpPr>
        <p:spPr>
          <a:xfrm>
            <a:off x="7986254" y="5521253"/>
            <a:ext cx="3712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https://howsecureismypassword.net/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87BFBC2-2F0E-4FDC-BD50-8E6906B275C6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08AB2-70E6-4E5C-8F4F-331126D565F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Security – Homograph Phishing Attack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75552-8B49-4A5A-93DA-DB4A5E6FB6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8" b="98601" l="2143" r="96929">
                        <a14:foregroundMark x1="20786" y1="13487" x2="20143" y2="78821"/>
                        <a14:foregroundMark x1="81714" y1="21678" x2="81143" y2="49051"/>
                        <a14:foregroundMark x1="71000" y1="31469" x2="41571" y2="22877"/>
                        <a14:foregroundMark x1="55714" y1="25075" x2="35143" y2="24675"/>
                        <a14:foregroundMark x1="4643" y1="17782" x2="5143" y2="84416"/>
                        <a14:foregroundMark x1="12214" y1="90410" x2="26000" y2="79321"/>
                        <a14:foregroundMark x1="40643" y1="90809" x2="55857" y2="83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5673" b="34375"/>
          <a:stretch/>
        </p:blipFill>
        <p:spPr>
          <a:xfrm>
            <a:off x="2209800" y="1075137"/>
            <a:ext cx="6642100" cy="48449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066EE6-FF50-4E22-9096-33E05EA1A4BB}"/>
              </a:ext>
            </a:extLst>
          </p:cNvPr>
          <p:cNvSpPr/>
          <p:nvPr/>
        </p:nvSpPr>
        <p:spPr>
          <a:xfrm>
            <a:off x="6916420" y="2463800"/>
            <a:ext cx="944880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87BFBC2-2F0E-4FDC-BD50-8E6906B275C6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08AB2-70E6-4E5C-8F4F-331126D565F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Security – Homograph Phishing Attack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01D03-E249-4F16-906D-165926C8FD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487232"/>
            <a:ext cx="5979160" cy="22610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9AE98A-B5FD-4E67-971C-2E2BF723FF91}"/>
              </a:ext>
            </a:extLst>
          </p:cNvPr>
          <p:cNvSpPr/>
          <p:nvPr/>
        </p:nvSpPr>
        <p:spPr>
          <a:xfrm>
            <a:off x="4826000" y="1706880"/>
            <a:ext cx="1534160" cy="538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4B445-3536-4C3C-A591-628AC6135D7E}"/>
              </a:ext>
            </a:extLst>
          </p:cNvPr>
          <p:cNvSpPr/>
          <p:nvPr/>
        </p:nvSpPr>
        <p:spPr>
          <a:xfrm>
            <a:off x="4826000" y="3107228"/>
            <a:ext cx="1534160" cy="538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D496A-12D6-4FB7-B953-8FD422859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626" y="3082454"/>
            <a:ext cx="2444174" cy="31250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6C470D-DA76-4CA3-A5A5-C19C58B3B544}"/>
              </a:ext>
            </a:extLst>
          </p:cNvPr>
          <p:cNvSpPr/>
          <p:nvPr/>
        </p:nvSpPr>
        <p:spPr>
          <a:xfrm>
            <a:off x="2364740" y="3154680"/>
            <a:ext cx="309880" cy="593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B9EAB-FC70-41CB-8B26-A15376CF6E72}"/>
              </a:ext>
            </a:extLst>
          </p:cNvPr>
          <p:cNvSpPr/>
          <p:nvPr/>
        </p:nvSpPr>
        <p:spPr>
          <a:xfrm>
            <a:off x="2209800" y="5282074"/>
            <a:ext cx="309880" cy="769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B43AF-9CF2-43C6-A462-6C381929AA75}"/>
              </a:ext>
            </a:extLst>
          </p:cNvPr>
          <p:cNvSpPr/>
          <p:nvPr/>
        </p:nvSpPr>
        <p:spPr>
          <a:xfrm>
            <a:off x="5235461" y="3458693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ẹ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FECB77-EFF5-40E4-A806-FF163EF51C28}"/>
              </a:ext>
            </a:extLst>
          </p:cNvPr>
          <p:cNvSpPr/>
          <p:nvPr/>
        </p:nvSpPr>
        <p:spPr>
          <a:xfrm>
            <a:off x="5442001" y="5405120"/>
            <a:ext cx="4651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Open Sans"/>
              </a:rPr>
              <a:t>ł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3E3B49-CB91-47F5-8A53-DBBCDB82E2B5}"/>
              </a:ext>
            </a:extLst>
          </p:cNvPr>
          <p:cNvSpPr txBox="1"/>
          <p:nvPr/>
        </p:nvSpPr>
        <p:spPr>
          <a:xfrm>
            <a:off x="6360160" y="5143510"/>
            <a:ext cx="2301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Latin Alphabet</a:t>
            </a:r>
          </a:p>
        </p:txBody>
      </p:sp>
    </p:spTree>
    <p:extLst>
      <p:ext uri="{BB962C8B-B14F-4D97-AF65-F5344CB8AC3E}">
        <p14:creationId xmlns:p14="http://schemas.microsoft.com/office/powerpoint/2010/main" val="23353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87BFBC2-2F0E-4FDC-BD50-8E6906B275C6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08AB2-70E6-4E5C-8F4F-331126D565F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Security – Homograph Phishing Attack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662D4E-1DA7-41CD-9D6F-652F178213D9}"/>
              </a:ext>
            </a:extLst>
          </p:cNvPr>
          <p:cNvSpPr/>
          <p:nvPr/>
        </p:nvSpPr>
        <p:spPr>
          <a:xfrm>
            <a:off x="716280" y="1321358"/>
            <a:ext cx="986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Cyrillic "а" (U+0430) and Latin "a" (U+0041) both are treated different by browsers</a:t>
            </a:r>
          </a:p>
          <a:p>
            <a:r>
              <a:rPr lang="en-US" dirty="0">
                <a:solidFill>
                  <a:schemeClr val="bg1"/>
                </a:solidFill>
                <a:latin typeface="Roboto"/>
              </a:rPr>
              <a:t>but are displayed "a" in the browser address.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978DD-9BE2-45E9-9A4C-00A3B3A0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2115502"/>
            <a:ext cx="6993202" cy="36502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F9876F-0996-4AAE-81F0-B0CF17AB8310}"/>
              </a:ext>
            </a:extLst>
          </p:cNvPr>
          <p:cNvSpPr/>
          <p:nvPr/>
        </p:nvSpPr>
        <p:spPr>
          <a:xfrm>
            <a:off x="4942840" y="5027915"/>
            <a:ext cx="6573520" cy="1066800"/>
          </a:xfrm>
          <a:prstGeom prst="rect">
            <a:avLst/>
          </a:prstGeom>
          <a:solidFill>
            <a:srgbClr val="FFF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are being directed to a fake website. On initial glance, the URL appears genuine. It may even be a secure site with a digital certificate</a:t>
            </a:r>
          </a:p>
        </p:txBody>
      </p:sp>
    </p:spTree>
    <p:extLst>
      <p:ext uri="{BB962C8B-B14F-4D97-AF65-F5344CB8AC3E}">
        <p14:creationId xmlns:p14="http://schemas.microsoft.com/office/powerpoint/2010/main" val="41071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87BFBC2-2F0E-4FDC-BD50-8E6906B275C6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Internet safety/security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08AB2-70E6-4E5C-8F4F-331126D565F3}"/>
              </a:ext>
            </a:extLst>
          </p:cNvPr>
          <p:cNvSpPr txBox="1"/>
          <p:nvPr/>
        </p:nvSpPr>
        <p:spPr>
          <a:xfrm>
            <a:off x="-120072" y="813527"/>
            <a:ext cx="1231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Security – Homograph Phishing Attack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B544B-A28A-43F0-A020-559E5FDE1B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8" b="98601" l="2143" r="96929">
                        <a14:foregroundMark x1="20786" y1="13487" x2="20143" y2="78821"/>
                        <a14:foregroundMark x1="81714" y1="21678" x2="81143" y2="49051"/>
                        <a14:foregroundMark x1="71000" y1="31469" x2="41571" y2="22877"/>
                        <a14:foregroundMark x1="55714" y1="25075" x2="35143" y2="24675"/>
                        <a14:foregroundMark x1="4643" y1="17782" x2="5143" y2="84416"/>
                        <a14:foregroundMark x1="12214" y1="90410" x2="26000" y2="79321"/>
                        <a14:foregroundMark x1="40643" y1="90809" x2="55857" y2="83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5673" b="34375"/>
          <a:stretch/>
        </p:blipFill>
        <p:spPr>
          <a:xfrm>
            <a:off x="1257301" y="1075137"/>
            <a:ext cx="6610506" cy="48219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1DCFCF-97FB-4717-9EA7-29D36EAE6A4C}"/>
              </a:ext>
            </a:extLst>
          </p:cNvPr>
          <p:cNvSpPr/>
          <p:nvPr/>
        </p:nvSpPr>
        <p:spPr>
          <a:xfrm>
            <a:off x="731520" y="1593424"/>
            <a:ext cx="3373120" cy="1094526"/>
          </a:xfrm>
          <a:prstGeom prst="rect">
            <a:avLst/>
          </a:prstGeom>
          <a:solidFill>
            <a:srgbClr val="FFF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Not a problem if you can identify it as a phishing email, even if the address looks genuine.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30125-0D4A-492F-A4BB-EC76F59026AF}"/>
              </a:ext>
            </a:extLst>
          </p:cNvPr>
          <p:cNvSpPr/>
          <p:nvPr/>
        </p:nvSpPr>
        <p:spPr>
          <a:xfrm>
            <a:off x="8075381" y="1644524"/>
            <a:ext cx="3385099" cy="2175185"/>
          </a:xfrm>
          <a:prstGeom prst="rect">
            <a:avLst/>
          </a:prstGeom>
          <a:solidFill>
            <a:srgbClr val="FFF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 common trick of this type of scam is to make you believe that you need to act quickly…”Offer valid for next 2 minutes” etc. They hope that you enter your details before you pay too close attention to site </a:t>
            </a:r>
            <a:r>
              <a:rPr lang="en-GB" dirty="0" err="1">
                <a:solidFill>
                  <a:srgbClr val="FF0000"/>
                </a:solidFill>
              </a:rPr>
              <a:t>url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63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Promoting healthy and responsible use of social media</a:t>
            </a:r>
            <a:endParaRPr lang="en-GB" sz="3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3A6ACE-BAE8-4EDD-82E9-7C6D277D94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67" y="939567"/>
            <a:ext cx="7644754" cy="47774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A48852-4410-4FA7-979F-DA760A8CC710}"/>
              </a:ext>
            </a:extLst>
          </p:cNvPr>
          <p:cNvSpPr/>
          <p:nvPr/>
        </p:nvSpPr>
        <p:spPr>
          <a:xfrm>
            <a:off x="3620661" y="5819754"/>
            <a:ext cx="2836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www.internetmatters.org</a:t>
            </a:r>
          </a:p>
        </p:txBody>
      </p:sp>
    </p:spTree>
    <p:extLst>
      <p:ext uri="{BB962C8B-B14F-4D97-AF65-F5344CB8AC3E}">
        <p14:creationId xmlns:p14="http://schemas.microsoft.com/office/powerpoint/2010/main" val="1687092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Promoting healthy and responsible use of social media</a:t>
            </a:r>
            <a:endParaRPr lang="en-GB" sz="3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47ECE-30C8-482C-A948-1DCD7B039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65" y="1003208"/>
            <a:ext cx="6139825" cy="1844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D31A2-BACC-4B26-B786-A2BCB5C51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6504" y="1003208"/>
            <a:ext cx="1972146" cy="184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EA1799-CE89-44D3-8C81-C20626FB99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712" y="3168774"/>
            <a:ext cx="6228544" cy="2513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732F73-3352-40D2-954C-6135B9E91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45" y="3142466"/>
            <a:ext cx="2540000" cy="25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1D76B0-AC9F-4978-BDCA-B4C7730D6938}"/>
              </a:ext>
            </a:extLst>
          </p:cNvPr>
          <p:cNvSpPr txBox="1"/>
          <p:nvPr/>
        </p:nvSpPr>
        <p:spPr>
          <a:xfrm>
            <a:off x="0" y="12406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Welcome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13C13-4F84-4254-8A67-15ECD93247F3}"/>
              </a:ext>
            </a:extLst>
          </p:cNvPr>
          <p:cNvSpPr txBox="1"/>
          <p:nvPr/>
        </p:nvSpPr>
        <p:spPr>
          <a:xfrm>
            <a:off x="0" y="1779506"/>
            <a:ext cx="12192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Mr Douthwaite</a:t>
            </a:r>
          </a:p>
          <a:p>
            <a:pPr algn="ctr"/>
            <a:r>
              <a:rPr lang="en-GB" sz="24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Head of Computing</a:t>
            </a:r>
            <a:endParaRPr lang="en-GB" sz="2000" dirty="0">
              <a:solidFill>
                <a:srgbClr val="C09D5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15A6D8-974C-4F60-91AB-475BD2800A63}"/>
              </a:ext>
            </a:extLst>
          </p:cNvPr>
          <p:cNvSpPr txBox="1"/>
          <p:nvPr/>
        </p:nvSpPr>
        <p:spPr>
          <a:xfrm>
            <a:off x="1" y="3429000"/>
            <a:ext cx="12192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Mrs Cliffe</a:t>
            </a:r>
          </a:p>
          <a:p>
            <a:pPr algn="ctr"/>
            <a:r>
              <a:rPr lang="en-GB" sz="2400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Assistant Headteacher (Pastoral)</a:t>
            </a:r>
            <a:endParaRPr lang="en-GB" sz="2000" dirty="0">
              <a:solidFill>
                <a:srgbClr val="C09D5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Promoting healthy and responsible use of social media</a:t>
            </a:r>
            <a:endParaRPr lang="en-GB" sz="3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A48852-4410-4FA7-979F-DA760A8CC710}"/>
              </a:ext>
            </a:extLst>
          </p:cNvPr>
          <p:cNvSpPr/>
          <p:nvPr/>
        </p:nvSpPr>
        <p:spPr>
          <a:xfrm>
            <a:off x="9163384" y="2605085"/>
            <a:ext cx="2303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Monitoring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BE375-4590-4C67-AD41-2E79794FC1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27" y="770391"/>
            <a:ext cx="4672642" cy="2358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801CE-80E5-4470-A584-D759B2CBA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991" y="770391"/>
            <a:ext cx="2483909" cy="2358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9F229-FF77-45F6-B146-DB09DC7216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44" y="3387309"/>
            <a:ext cx="4281055" cy="2472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6EE2E7-1FFB-4ECC-923A-EADEAF758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573" y="3387309"/>
            <a:ext cx="4164112" cy="24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Promoting healthy and responsible use of social media</a:t>
            </a:r>
            <a:endParaRPr lang="en-GB" sz="36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A48852-4410-4FA7-979F-DA760A8CC710}"/>
              </a:ext>
            </a:extLst>
          </p:cNvPr>
          <p:cNvSpPr/>
          <p:nvPr/>
        </p:nvSpPr>
        <p:spPr>
          <a:xfrm>
            <a:off x="5478011" y="1111845"/>
            <a:ext cx="2344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TikTok</a:t>
            </a:r>
            <a:r>
              <a:rPr lang="en-GB" sz="2000" dirty="0">
                <a:solidFill>
                  <a:schemeClr val="bg1"/>
                </a:solidFill>
              </a:rPr>
              <a:t> Family Pairing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E9D1D-9214-44C4-831A-8F10B930F2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8011" y="1650257"/>
            <a:ext cx="4941116" cy="440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A526D-80BE-4131-9008-CE6E606D8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31" y="802646"/>
            <a:ext cx="4645200" cy="46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Useful sources of information for help/support with links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74399-C088-451D-94DD-BA6F2BBA1E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345" y="2621058"/>
            <a:ext cx="4876801" cy="19202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FBE78D-EC35-427B-A9C6-B404E93A5D05}"/>
              </a:ext>
            </a:extLst>
          </p:cNvPr>
          <p:cNvSpPr/>
          <p:nvPr/>
        </p:nvSpPr>
        <p:spPr>
          <a:xfrm>
            <a:off x="1868574" y="4056246"/>
            <a:ext cx="3401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https://www.saferinternet.org.uk/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C1F56-BDA4-4D70-A24F-349D08C240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733" y="2766948"/>
            <a:ext cx="6299200" cy="26720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75B6A2-4296-4D48-B392-B83708514052}"/>
              </a:ext>
            </a:extLst>
          </p:cNvPr>
          <p:cNvSpPr/>
          <p:nvPr/>
        </p:nvSpPr>
        <p:spPr>
          <a:xfrm>
            <a:off x="9232640" y="5439028"/>
            <a:ext cx="2757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https://www.childnet.com/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E1C9D-429C-41CE-BE7B-884680B3F3F9}"/>
              </a:ext>
            </a:extLst>
          </p:cNvPr>
          <p:cNvSpPr txBox="1"/>
          <p:nvPr/>
        </p:nvSpPr>
        <p:spPr>
          <a:xfrm>
            <a:off x="5766234" y="2243728"/>
            <a:ext cx="1402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</a:rPr>
              <a:t>Childnet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D5465-488E-45A4-88E8-9A4ACE73CF1A}"/>
              </a:ext>
            </a:extLst>
          </p:cNvPr>
          <p:cNvSpPr txBox="1"/>
          <p:nvPr/>
        </p:nvSpPr>
        <p:spPr>
          <a:xfrm>
            <a:off x="330332" y="1982118"/>
            <a:ext cx="3239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Safer Internet Centre</a:t>
            </a:r>
          </a:p>
        </p:txBody>
      </p:sp>
    </p:spTree>
    <p:extLst>
      <p:ext uri="{BB962C8B-B14F-4D97-AF65-F5344CB8AC3E}">
        <p14:creationId xmlns:p14="http://schemas.microsoft.com/office/powerpoint/2010/main" val="63122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Useful sources of information for help/support with 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4146A-61FB-4E2F-BFFC-13F1FB47C950}"/>
              </a:ext>
            </a:extLst>
          </p:cNvPr>
          <p:cNvSpPr txBox="1"/>
          <p:nvPr/>
        </p:nvSpPr>
        <p:spPr>
          <a:xfrm>
            <a:off x="218868" y="1756131"/>
            <a:ext cx="512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CEOP (Child Exploitation and Online Protection)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26DC20-D450-435E-BC2D-C7D11538DD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06" y="2192056"/>
            <a:ext cx="4102465" cy="2104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1D5B9A-0B24-4316-85B4-1A92A155DE43}"/>
              </a:ext>
            </a:extLst>
          </p:cNvPr>
          <p:cNvSpPr/>
          <p:nvPr/>
        </p:nvSpPr>
        <p:spPr>
          <a:xfrm>
            <a:off x="617565" y="4394839"/>
            <a:ext cx="421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https://www.ceop.police.uk/safety-centre/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578E69-BE8A-4B81-9003-EF262E405741}"/>
              </a:ext>
            </a:extLst>
          </p:cNvPr>
          <p:cNvSpPr/>
          <p:nvPr/>
        </p:nvSpPr>
        <p:spPr>
          <a:xfrm>
            <a:off x="7101066" y="5716025"/>
            <a:ext cx="338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https://www.internetmatters.org/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7C06B0-C8FF-45DD-901B-489DEDEA4EDE}"/>
              </a:ext>
            </a:extLst>
          </p:cNvPr>
          <p:cNvSpPr txBox="1"/>
          <p:nvPr/>
        </p:nvSpPr>
        <p:spPr>
          <a:xfrm>
            <a:off x="5949276" y="2844224"/>
            <a:ext cx="454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Internet Matters (Specifically for parents)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FEACC9-949F-4454-8B6C-1B65C03639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234" y="3244334"/>
            <a:ext cx="3951380" cy="24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7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E48BBB-89BB-4AD3-AA1A-FEA8BC6907E0}"/>
              </a:ext>
            </a:extLst>
          </p:cNvPr>
          <p:cNvSpPr txBox="1"/>
          <p:nvPr/>
        </p:nvSpPr>
        <p:spPr>
          <a:xfrm>
            <a:off x="0" y="12406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Questions and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DE9B1-1059-4C3D-818F-6D568837EFAA}"/>
              </a:ext>
            </a:extLst>
          </p:cNvPr>
          <p:cNvSpPr txBox="1"/>
          <p:nvPr/>
        </p:nvSpPr>
        <p:spPr>
          <a:xfrm>
            <a:off x="0" y="2038902"/>
            <a:ext cx="12312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 will now answer any questions submitted via Teams</a:t>
            </a:r>
          </a:p>
          <a:p>
            <a:pPr algn="ctr"/>
            <a:endParaRPr lang="en-GB" sz="2800" dirty="0">
              <a:solidFill>
                <a:srgbClr val="C09D5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endParaRPr lang="en-GB" sz="2800" dirty="0">
              <a:solidFill>
                <a:srgbClr val="C09D50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en-GB" sz="2800" b="1" u="sng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Please note, we will not discuss individual pupils or individual cases </a:t>
            </a:r>
          </a:p>
          <a:p>
            <a:pPr algn="ctr"/>
            <a:r>
              <a:rPr lang="en-GB" sz="2800" b="1" u="sng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of internet/social media use/misuse. If you have any such concerns, </a:t>
            </a:r>
          </a:p>
          <a:p>
            <a:pPr algn="ctr"/>
            <a:r>
              <a:rPr lang="en-GB" sz="2800" b="1" u="sng" dirty="0">
                <a:solidFill>
                  <a:srgbClr val="C09D5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please raise them with your child’s head of year. </a:t>
            </a:r>
          </a:p>
        </p:txBody>
      </p:sp>
    </p:spTree>
    <p:extLst>
      <p:ext uri="{BB962C8B-B14F-4D97-AF65-F5344CB8AC3E}">
        <p14:creationId xmlns:p14="http://schemas.microsoft.com/office/powerpoint/2010/main" val="217374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90504D-CA72-4D4F-BA3B-7C132E6EB90C}"/>
              </a:ext>
            </a:extLst>
          </p:cNvPr>
          <p:cNvSpPr txBox="1"/>
          <p:nvPr/>
        </p:nvSpPr>
        <p:spPr>
          <a:xfrm>
            <a:off x="0" y="12406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Apps to look/listen out for and why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3AE7C-1F74-4CD4-9409-53003D94167E}"/>
              </a:ext>
            </a:extLst>
          </p:cNvPr>
          <p:cNvSpPr txBox="1"/>
          <p:nvPr/>
        </p:nvSpPr>
        <p:spPr>
          <a:xfrm>
            <a:off x="493894" y="1047390"/>
            <a:ext cx="3200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9D50"/>
                </a:solidFill>
              </a:rPr>
              <a:t>Live Streaming Apps</a:t>
            </a:r>
          </a:p>
        </p:txBody>
      </p:sp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AD49DEA-A00B-44DF-9781-1F7C7D33E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29" y="1959037"/>
            <a:ext cx="2903793" cy="3649099"/>
          </a:xfrm>
          <a:prstGeom prst="round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0B6D12-1FF6-40FB-84FC-2DCF3D4F2BD3}"/>
              </a:ext>
            </a:extLst>
          </p:cNvPr>
          <p:cNvSpPr/>
          <p:nvPr/>
        </p:nvSpPr>
        <p:spPr>
          <a:xfrm>
            <a:off x="4578057" y="1959037"/>
            <a:ext cx="56229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streaming is the broadcasting in real time, it is when you record you or your surroundings to a live audience on the internet. </a:t>
            </a: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streaming is mostly done on a phone or tablet. It is a very popular thing to do because it gives you the chance to perform in front of an online audience.</a:t>
            </a:r>
          </a:p>
        </p:txBody>
      </p:sp>
    </p:spTree>
    <p:extLst>
      <p:ext uri="{BB962C8B-B14F-4D97-AF65-F5344CB8AC3E}">
        <p14:creationId xmlns:p14="http://schemas.microsoft.com/office/powerpoint/2010/main" val="36269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90504D-CA72-4D4F-BA3B-7C132E6EB90C}"/>
              </a:ext>
            </a:extLst>
          </p:cNvPr>
          <p:cNvSpPr txBox="1"/>
          <p:nvPr/>
        </p:nvSpPr>
        <p:spPr>
          <a:xfrm>
            <a:off x="0" y="12406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Apps to look/listen out for and why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491BE-E648-468E-9C69-1E6BF623B7A2}"/>
              </a:ext>
            </a:extLst>
          </p:cNvPr>
          <p:cNvSpPr txBox="1"/>
          <p:nvPr/>
        </p:nvSpPr>
        <p:spPr>
          <a:xfrm>
            <a:off x="577784" y="1047390"/>
            <a:ext cx="1136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C09D50"/>
                </a:solidFill>
              </a:rPr>
              <a:t>TikTok</a:t>
            </a:r>
            <a:endParaRPr lang="en-GB" sz="2800" b="1" dirty="0">
              <a:solidFill>
                <a:srgbClr val="C09D50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8622B5-ECD1-4CE6-BCE9-B0072BAF4960}"/>
              </a:ext>
            </a:extLst>
          </p:cNvPr>
          <p:cNvSpPr txBox="1">
            <a:spLocks/>
          </p:cNvSpPr>
          <p:nvPr/>
        </p:nvSpPr>
        <p:spPr bwMode="auto">
          <a:xfrm>
            <a:off x="804310" y="1449748"/>
            <a:ext cx="8424862" cy="43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None/>
              <a:defRPr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Video-sharing. You can record and upload short video clips, watch other people’s videos, ‘follow’ people, gain ‘fans’, ‘like’ and comment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Age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13+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Children can be at risk of: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Exposure to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explicit or inappropriate videos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such as pornography and upsetting/harmful content, and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age-inappropriate lyrics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Strangers seeing videos they have shared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if their account is set to ‘public’; and anyone can see their profile information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Contact from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strangers asking to ‘trade’ explicit images/videos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Feeling pressured to record inappropriate or explicit videos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to gain more followers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8891D2-1CED-494D-88DB-5D871DDA1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589" y="4516649"/>
            <a:ext cx="1293961" cy="129396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90504D-CA72-4D4F-BA3B-7C132E6EB90C}"/>
              </a:ext>
            </a:extLst>
          </p:cNvPr>
          <p:cNvSpPr txBox="1"/>
          <p:nvPr/>
        </p:nvSpPr>
        <p:spPr>
          <a:xfrm>
            <a:off x="0" y="12406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Apps to look/listen out for and why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491BE-E648-468E-9C69-1E6BF623B7A2}"/>
              </a:ext>
            </a:extLst>
          </p:cNvPr>
          <p:cNvSpPr txBox="1"/>
          <p:nvPr/>
        </p:nvSpPr>
        <p:spPr>
          <a:xfrm>
            <a:off x="485506" y="988667"/>
            <a:ext cx="16593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9D50"/>
                </a:solidFill>
              </a:rPr>
              <a:t>Snapchat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endParaRPr lang="en-GB" sz="2800" b="1" dirty="0">
              <a:solidFill>
                <a:srgbClr val="C09D50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5F19F9A-317F-4BA3-BD51-001367BDD732}"/>
              </a:ext>
            </a:extLst>
          </p:cNvPr>
          <p:cNvSpPr txBox="1">
            <a:spLocks/>
          </p:cNvSpPr>
          <p:nvPr/>
        </p:nvSpPr>
        <p:spPr bwMode="auto">
          <a:xfrm>
            <a:off x="962185" y="1616722"/>
            <a:ext cx="9809279" cy="39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Picture, video and message-sharing with contacts. The ‘snap’ is on screen for up to 10 seconds, then disappears; or you can opt for no time limit. You can share snaps in a sequence for up to 24 hours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Age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13+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Children can be at risk of: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Grooming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as the app will share their location unless they use ‘ghost mode’ and strangers can send them messages/requests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Image-sharing without their consent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as people can save screenshots of images they post before they ‘disappear’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Sexting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via requests for sexual images from people they don’t know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Bullying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through photos being posted with unkind comments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0C916-4059-4A77-A22D-986F6D4DF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1243" y="4702258"/>
            <a:ext cx="127109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0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90504D-CA72-4D4F-BA3B-7C132E6EB90C}"/>
              </a:ext>
            </a:extLst>
          </p:cNvPr>
          <p:cNvSpPr txBox="1"/>
          <p:nvPr/>
        </p:nvSpPr>
        <p:spPr>
          <a:xfrm>
            <a:off x="0" y="12406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Apps to look/listen out for and why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491BE-E648-468E-9C69-1E6BF623B7A2}"/>
              </a:ext>
            </a:extLst>
          </p:cNvPr>
          <p:cNvSpPr txBox="1"/>
          <p:nvPr/>
        </p:nvSpPr>
        <p:spPr>
          <a:xfrm>
            <a:off x="208669" y="1025225"/>
            <a:ext cx="167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9D50"/>
                </a:solidFill>
              </a:rPr>
              <a:t>Instagram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A57417-E10C-4370-A9D7-9401C2C2F6DF}"/>
              </a:ext>
            </a:extLst>
          </p:cNvPr>
          <p:cNvSpPr txBox="1">
            <a:spLocks/>
          </p:cNvSpPr>
          <p:nvPr/>
        </p:nvSpPr>
        <p:spPr bwMode="auto">
          <a:xfrm>
            <a:off x="715479" y="1801901"/>
            <a:ext cx="8275637" cy="39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Picture and video-sharing. You can post content publicly or to ‘followers’, see content posted by others, ‘follow’ each other, ‘like’ posts, comment, and send messages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Age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13+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Children can be at risk of: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Inappropriate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contact from strangers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who can see and comment on their photos and videos if their account is set to ‘public’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Exposure to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upsetting or harmful material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such as images relating to eating disorders, self-harm and suicide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Bullying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through fake accounts and unkind comments on posts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Pressure to ‘look’ a certain way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– it’s an image-centred app</a:t>
            </a:r>
          </a:p>
        </p:txBody>
      </p:sp>
      <p:pic>
        <p:nvPicPr>
          <p:cNvPr id="6" name="Picture 2" descr="https://instagram-brand.com/wp-content/uploads/2016/11/Instagram_AppIcon_Aug2017.png?w=300">
            <a:extLst>
              <a:ext uri="{FF2B5EF4-FFF2-40B4-BE49-F238E27FC236}">
                <a16:creationId xmlns:a16="http://schemas.microsoft.com/office/drawing/2014/main" id="{130F2593-F775-4996-BF6F-CD049EC3B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0088" y="4140350"/>
            <a:ext cx="1509302" cy="150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90504D-CA72-4D4F-BA3B-7C132E6EB90C}"/>
              </a:ext>
            </a:extLst>
          </p:cNvPr>
          <p:cNvSpPr txBox="1"/>
          <p:nvPr/>
        </p:nvSpPr>
        <p:spPr>
          <a:xfrm>
            <a:off x="0" y="12406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Apps to look/listen out for and why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491BE-E648-468E-9C69-1E6BF623B7A2}"/>
              </a:ext>
            </a:extLst>
          </p:cNvPr>
          <p:cNvSpPr txBox="1"/>
          <p:nvPr/>
        </p:nvSpPr>
        <p:spPr>
          <a:xfrm>
            <a:off x="577784" y="1047390"/>
            <a:ext cx="1136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C09D50"/>
                </a:solidFill>
              </a:rPr>
              <a:t>TikTok</a:t>
            </a:r>
            <a:endParaRPr lang="en-GB" sz="2800" b="1" dirty="0">
              <a:solidFill>
                <a:srgbClr val="C09D50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6B83726-028C-4908-A3CF-1F74E0CFD6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5468" y="4393733"/>
            <a:ext cx="1301982" cy="13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32D796-21DA-4FAD-8FFF-501DD20002CC}"/>
              </a:ext>
            </a:extLst>
          </p:cNvPr>
          <p:cNvSpPr txBox="1">
            <a:spLocks/>
          </p:cNvSpPr>
          <p:nvPr/>
        </p:nvSpPr>
        <p:spPr bwMode="auto">
          <a:xfrm>
            <a:off x="1145920" y="1824759"/>
            <a:ext cx="7926387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None/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</a:rPr>
              <a:t>WhatsApp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Instant messaging in one-to-one and group chats, and calls. Allows you to send messages, images, videos and your location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Age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16+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Children can be at risk of: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Bullying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e.g. directly in a group chat, or by being excluded from a group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Sexting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as they can send and receive explicit photos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Grooming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</a:rPr>
              <a:t>, if they share their location </a:t>
            </a:r>
          </a:p>
          <a:p>
            <a:pPr lvl="1" fontAlgn="auto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</a:rPr>
              <a:t>Using it below the minimum age</a:t>
            </a:r>
          </a:p>
        </p:txBody>
      </p:sp>
    </p:spTree>
    <p:extLst>
      <p:ext uri="{BB962C8B-B14F-4D97-AF65-F5344CB8AC3E}">
        <p14:creationId xmlns:p14="http://schemas.microsoft.com/office/powerpoint/2010/main" val="37840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1996</Words>
  <Application>Microsoft Office PowerPoint</Application>
  <PresentationFormat>Widescreen</PresentationFormat>
  <Paragraphs>242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Helmet</vt:lpstr>
      <vt:lpstr>Lato Heavy</vt:lpstr>
      <vt:lpstr>Lato Light</vt:lpstr>
      <vt:lpstr>NettoOT</vt:lpstr>
      <vt:lpstr>NettoOT-Bold</vt:lpstr>
      <vt:lpstr>Open Sans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W Douthwaite</dc:creator>
  <cp:lastModifiedBy>Mr W Douthwaite</cp:lastModifiedBy>
  <cp:revision>38</cp:revision>
  <dcterms:created xsi:type="dcterms:W3CDTF">2021-02-08T14:19:04Z</dcterms:created>
  <dcterms:modified xsi:type="dcterms:W3CDTF">2021-02-10T09:15:13Z</dcterms:modified>
</cp:coreProperties>
</file>