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5"/>
  </p:notesMasterIdLst>
  <p:sldIdLst>
    <p:sldId id="485" r:id="rId6"/>
    <p:sldId id="493" r:id="rId7"/>
    <p:sldId id="499" r:id="rId8"/>
    <p:sldId id="295" r:id="rId9"/>
    <p:sldId id="496" r:id="rId10"/>
    <p:sldId id="313" r:id="rId11"/>
    <p:sldId id="314" r:id="rId12"/>
    <p:sldId id="511" r:id="rId13"/>
    <p:sldId id="292" r:id="rId14"/>
    <p:sldId id="302" r:id="rId15"/>
    <p:sldId id="312" r:id="rId16"/>
    <p:sldId id="310" r:id="rId17"/>
    <p:sldId id="509" r:id="rId18"/>
    <p:sldId id="486" r:id="rId19"/>
    <p:sldId id="497" r:id="rId20"/>
    <p:sldId id="510" r:id="rId21"/>
    <p:sldId id="374" r:id="rId22"/>
    <p:sldId id="343" r:id="rId23"/>
    <p:sldId id="382" r:id="rId24"/>
    <p:sldId id="311" r:id="rId25"/>
    <p:sldId id="484" r:id="rId26"/>
    <p:sldId id="495" r:id="rId27"/>
    <p:sldId id="305" r:id="rId28"/>
    <p:sldId id="475" r:id="rId29"/>
    <p:sldId id="487" r:id="rId30"/>
    <p:sldId id="317" r:id="rId31"/>
    <p:sldId id="291" r:id="rId32"/>
    <p:sldId id="293" r:id="rId33"/>
    <p:sldId id="296" r:id="rId34"/>
    <p:sldId id="316" r:id="rId35"/>
    <p:sldId id="266" r:id="rId36"/>
    <p:sldId id="498" r:id="rId37"/>
    <p:sldId id="500" r:id="rId38"/>
    <p:sldId id="277" r:id="rId39"/>
    <p:sldId id="501" r:id="rId40"/>
    <p:sldId id="269" r:id="rId41"/>
    <p:sldId id="315" r:id="rId42"/>
    <p:sldId id="494" r:id="rId43"/>
    <p:sldId id="502" r:id="rId44"/>
  </p:sldIdLst>
  <p:sldSz cx="12192000" cy="6858000"/>
  <p:notesSz cx="6797675" cy="9926638"/>
  <p:custShowLst>
    <p:custShow name="Custom Show 1" id="0">
      <p:sldLst>
        <p:sld r:id="rId15"/>
        <p:sld r:id="rId19"/>
        <p:sld r:id="rId26"/>
        <p:sld r:id="rId25"/>
        <p:sld r:id="rId28"/>
        <p:sld r:id="rId30"/>
        <p:sld r:id="rId3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3D"/>
    <a:srgbClr val="0E0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EFC2C-62D5-4FD8-9740-32E41EB79C65}" v="321" dt="2025-09-24T15:44:52.951"/>
    <p1510:client id="{A5F6BAAE-6FAC-7F82-3652-3C591E5EBC07}" v="98" dt="2025-09-24T15:34:07.574"/>
    <p1510:client id="{C02DB679-A62E-3FED-5A84-E605F75C3F73}" v="258" dt="2025-09-24T14:35:37.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7B44D-C257-4D2B-9B31-91B568203E14}"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A87EC3A2-227D-477A-B75F-61C96015932D}">
      <dgm:prSet/>
      <dgm:spPr>
        <a:solidFill>
          <a:srgbClr val="12263D"/>
        </a:solidFill>
      </dgm:spPr>
      <dgm:t>
        <a:bodyPr/>
        <a:lstStyle/>
        <a:p>
          <a:r>
            <a:rPr lang="en-GB"/>
            <a:t>Uniform</a:t>
          </a:r>
          <a:endParaRPr lang="en-US"/>
        </a:p>
      </dgm:t>
    </dgm:pt>
    <dgm:pt modelId="{503F4AE5-8240-4329-90BD-B419B7272D8C}" type="parTrans" cxnId="{B351B157-4B76-4CF4-A1B1-169C9430D12A}">
      <dgm:prSet/>
      <dgm:spPr/>
      <dgm:t>
        <a:bodyPr/>
        <a:lstStyle/>
        <a:p>
          <a:endParaRPr lang="en-US"/>
        </a:p>
      </dgm:t>
    </dgm:pt>
    <dgm:pt modelId="{51BE7365-F0E1-4185-B6FF-7F7F0538EF61}" type="sibTrans" cxnId="{B351B157-4B76-4CF4-A1B1-169C9430D12A}">
      <dgm:prSet/>
      <dgm:spPr/>
      <dgm:t>
        <a:bodyPr/>
        <a:lstStyle/>
        <a:p>
          <a:endParaRPr lang="en-US"/>
        </a:p>
      </dgm:t>
    </dgm:pt>
    <dgm:pt modelId="{48DFBC22-0439-41DC-A123-ED7EACF16613}">
      <dgm:prSet/>
      <dgm:spPr>
        <a:solidFill>
          <a:srgbClr val="12263D"/>
        </a:solidFill>
      </dgm:spPr>
      <dgm:t>
        <a:bodyPr/>
        <a:lstStyle/>
        <a:p>
          <a:r>
            <a:rPr lang="en-GB"/>
            <a:t>Attendance</a:t>
          </a:r>
          <a:endParaRPr lang="en-US"/>
        </a:p>
      </dgm:t>
    </dgm:pt>
    <dgm:pt modelId="{FBAD8FA4-C4F3-4845-BD9C-FCCB40CB25B7}" type="parTrans" cxnId="{A5D82B92-DDF1-425A-890E-ACA5ED0B459A}">
      <dgm:prSet/>
      <dgm:spPr/>
      <dgm:t>
        <a:bodyPr/>
        <a:lstStyle/>
        <a:p>
          <a:endParaRPr lang="en-US"/>
        </a:p>
      </dgm:t>
    </dgm:pt>
    <dgm:pt modelId="{DB1AF44F-FE71-4856-94CE-CA36EA70F290}" type="sibTrans" cxnId="{A5D82B92-DDF1-425A-890E-ACA5ED0B459A}">
      <dgm:prSet/>
      <dgm:spPr/>
      <dgm:t>
        <a:bodyPr/>
        <a:lstStyle/>
        <a:p>
          <a:endParaRPr lang="en-US"/>
        </a:p>
      </dgm:t>
    </dgm:pt>
    <dgm:pt modelId="{17BB7D44-0736-46CB-AE25-F68BF70AA935}">
      <dgm:prSet/>
      <dgm:spPr>
        <a:solidFill>
          <a:srgbClr val="12263D"/>
        </a:solidFill>
      </dgm:spPr>
      <dgm:t>
        <a:bodyPr/>
        <a:lstStyle/>
        <a:p>
          <a:r>
            <a:rPr lang="en-GB"/>
            <a:t>Punctuality</a:t>
          </a:r>
          <a:endParaRPr lang="en-US"/>
        </a:p>
      </dgm:t>
    </dgm:pt>
    <dgm:pt modelId="{2D2C989A-895A-4D63-A00E-4EE5BB8742A7}" type="parTrans" cxnId="{141452F8-6A5D-4880-834A-7B1C2C98EADD}">
      <dgm:prSet/>
      <dgm:spPr/>
      <dgm:t>
        <a:bodyPr/>
        <a:lstStyle/>
        <a:p>
          <a:endParaRPr lang="en-US"/>
        </a:p>
      </dgm:t>
    </dgm:pt>
    <dgm:pt modelId="{7F710493-14E6-4F48-86FA-26EFB4BD5A5E}" type="sibTrans" cxnId="{141452F8-6A5D-4880-834A-7B1C2C98EADD}">
      <dgm:prSet/>
      <dgm:spPr/>
      <dgm:t>
        <a:bodyPr/>
        <a:lstStyle/>
        <a:p>
          <a:endParaRPr lang="en-US"/>
        </a:p>
      </dgm:t>
    </dgm:pt>
    <dgm:pt modelId="{762416A7-0EAD-4FA3-B86A-78EDA6E7369C}">
      <dgm:prSet/>
      <dgm:spPr>
        <a:solidFill>
          <a:srgbClr val="12263D"/>
        </a:solidFill>
      </dgm:spPr>
      <dgm:t>
        <a:bodyPr/>
        <a:lstStyle/>
        <a:p>
          <a:r>
            <a:rPr lang="en-GB"/>
            <a:t>Respect</a:t>
          </a:r>
          <a:endParaRPr lang="en-US"/>
        </a:p>
      </dgm:t>
    </dgm:pt>
    <dgm:pt modelId="{25D54EEE-C71B-476E-A267-580681306BF8}" type="parTrans" cxnId="{0B06EEA7-24E7-40DC-B502-4D92A722F9D5}">
      <dgm:prSet/>
      <dgm:spPr/>
      <dgm:t>
        <a:bodyPr/>
        <a:lstStyle/>
        <a:p>
          <a:endParaRPr lang="en-US"/>
        </a:p>
      </dgm:t>
    </dgm:pt>
    <dgm:pt modelId="{2AF52873-751B-43CB-881D-662218989751}" type="sibTrans" cxnId="{0B06EEA7-24E7-40DC-B502-4D92A722F9D5}">
      <dgm:prSet/>
      <dgm:spPr/>
      <dgm:t>
        <a:bodyPr/>
        <a:lstStyle/>
        <a:p>
          <a:endParaRPr lang="en-US"/>
        </a:p>
      </dgm:t>
    </dgm:pt>
    <dgm:pt modelId="{FB9B6223-026F-4699-92DD-5715A8B43C71}">
      <dgm:prSet/>
      <dgm:spPr>
        <a:solidFill>
          <a:srgbClr val="12263D"/>
        </a:solidFill>
      </dgm:spPr>
      <dgm:t>
        <a:bodyPr/>
        <a:lstStyle/>
        <a:p>
          <a:r>
            <a:rPr lang="en-GB"/>
            <a:t>Role models</a:t>
          </a:r>
          <a:endParaRPr lang="en-US"/>
        </a:p>
      </dgm:t>
    </dgm:pt>
    <dgm:pt modelId="{4B68A8A5-3332-4219-B58A-7983D50097BE}" type="parTrans" cxnId="{E1C91F9B-EDCA-402D-8A6F-71C54ECB8E4E}">
      <dgm:prSet/>
      <dgm:spPr/>
      <dgm:t>
        <a:bodyPr/>
        <a:lstStyle/>
        <a:p>
          <a:endParaRPr lang="en-US"/>
        </a:p>
      </dgm:t>
    </dgm:pt>
    <dgm:pt modelId="{52A3C3CC-0BB8-4F87-94DE-EB6E25A7A165}" type="sibTrans" cxnId="{E1C91F9B-EDCA-402D-8A6F-71C54ECB8E4E}">
      <dgm:prSet/>
      <dgm:spPr/>
      <dgm:t>
        <a:bodyPr/>
        <a:lstStyle/>
        <a:p>
          <a:endParaRPr lang="en-US"/>
        </a:p>
      </dgm:t>
    </dgm:pt>
    <dgm:pt modelId="{9E81AB5F-48F9-46BB-9A6D-29631C026926}">
      <dgm:prSet/>
      <dgm:spPr>
        <a:solidFill>
          <a:srgbClr val="12263D"/>
        </a:solidFill>
      </dgm:spPr>
      <dgm:t>
        <a:bodyPr/>
        <a:lstStyle/>
        <a:p>
          <a:r>
            <a:rPr lang="en-GB"/>
            <a:t>Work ethic</a:t>
          </a:r>
          <a:endParaRPr lang="en-US"/>
        </a:p>
      </dgm:t>
    </dgm:pt>
    <dgm:pt modelId="{C7F0BAE4-274F-4B63-9CA3-DD07CEBD5E99}" type="parTrans" cxnId="{7EBF500E-09CE-4673-8176-A0AF6840D7C5}">
      <dgm:prSet/>
      <dgm:spPr/>
      <dgm:t>
        <a:bodyPr/>
        <a:lstStyle/>
        <a:p>
          <a:endParaRPr lang="en-US"/>
        </a:p>
      </dgm:t>
    </dgm:pt>
    <dgm:pt modelId="{CD61E8CD-E157-4AFC-BAA6-448A419D6357}" type="sibTrans" cxnId="{7EBF500E-09CE-4673-8176-A0AF6840D7C5}">
      <dgm:prSet/>
      <dgm:spPr/>
      <dgm:t>
        <a:bodyPr/>
        <a:lstStyle/>
        <a:p>
          <a:endParaRPr lang="en-US"/>
        </a:p>
      </dgm:t>
    </dgm:pt>
    <dgm:pt modelId="{1982121A-D732-4004-893E-6BED1DC8F573}" type="pres">
      <dgm:prSet presAssocID="{3967B44D-C257-4D2B-9B31-91B568203E14}" presName="diagram" presStyleCnt="0">
        <dgm:presLayoutVars>
          <dgm:dir/>
          <dgm:resizeHandles val="exact"/>
        </dgm:presLayoutVars>
      </dgm:prSet>
      <dgm:spPr/>
    </dgm:pt>
    <dgm:pt modelId="{44925EBB-7862-4306-82F9-EE0869AD5E1F}" type="pres">
      <dgm:prSet presAssocID="{A87EC3A2-227D-477A-B75F-61C96015932D}" presName="node" presStyleLbl="node1" presStyleIdx="0" presStyleCnt="6">
        <dgm:presLayoutVars>
          <dgm:bulletEnabled val="1"/>
        </dgm:presLayoutVars>
      </dgm:prSet>
      <dgm:spPr/>
    </dgm:pt>
    <dgm:pt modelId="{EFBC8EB1-B89B-4845-B120-031B9D3E27D5}" type="pres">
      <dgm:prSet presAssocID="{51BE7365-F0E1-4185-B6FF-7F7F0538EF61}" presName="sibTrans" presStyleCnt="0"/>
      <dgm:spPr/>
    </dgm:pt>
    <dgm:pt modelId="{5F8EA56F-013D-41F3-861E-FB2E7D7D1BC1}" type="pres">
      <dgm:prSet presAssocID="{48DFBC22-0439-41DC-A123-ED7EACF16613}" presName="node" presStyleLbl="node1" presStyleIdx="1" presStyleCnt="6">
        <dgm:presLayoutVars>
          <dgm:bulletEnabled val="1"/>
        </dgm:presLayoutVars>
      </dgm:prSet>
      <dgm:spPr/>
    </dgm:pt>
    <dgm:pt modelId="{4E864282-8FD8-4B57-8FEB-7DB9A29B102E}" type="pres">
      <dgm:prSet presAssocID="{DB1AF44F-FE71-4856-94CE-CA36EA70F290}" presName="sibTrans" presStyleCnt="0"/>
      <dgm:spPr/>
    </dgm:pt>
    <dgm:pt modelId="{26036738-02C1-42C8-8AE5-BF46BD3AF0D6}" type="pres">
      <dgm:prSet presAssocID="{17BB7D44-0736-46CB-AE25-F68BF70AA935}" presName="node" presStyleLbl="node1" presStyleIdx="2" presStyleCnt="6">
        <dgm:presLayoutVars>
          <dgm:bulletEnabled val="1"/>
        </dgm:presLayoutVars>
      </dgm:prSet>
      <dgm:spPr/>
    </dgm:pt>
    <dgm:pt modelId="{A07C5A0A-091B-46EB-848F-74D8805550C6}" type="pres">
      <dgm:prSet presAssocID="{7F710493-14E6-4F48-86FA-26EFB4BD5A5E}" presName="sibTrans" presStyleCnt="0"/>
      <dgm:spPr/>
    </dgm:pt>
    <dgm:pt modelId="{3F8CC099-ECBC-4856-8B99-01548AE6660C}" type="pres">
      <dgm:prSet presAssocID="{762416A7-0EAD-4FA3-B86A-78EDA6E7369C}" presName="node" presStyleLbl="node1" presStyleIdx="3" presStyleCnt="6">
        <dgm:presLayoutVars>
          <dgm:bulletEnabled val="1"/>
        </dgm:presLayoutVars>
      </dgm:prSet>
      <dgm:spPr/>
    </dgm:pt>
    <dgm:pt modelId="{E21C9DC3-D1A3-4F1B-ADFD-8C398CB5F156}" type="pres">
      <dgm:prSet presAssocID="{2AF52873-751B-43CB-881D-662218989751}" presName="sibTrans" presStyleCnt="0"/>
      <dgm:spPr/>
    </dgm:pt>
    <dgm:pt modelId="{7096535C-33E8-40A6-9854-E34292AD2FFB}" type="pres">
      <dgm:prSet presAssocID="{FB9B6223-026F-4699-92DD-5715A8B43C71}" presName="node" presStyleLbl="node1" presStyleIdx="4" presStyleCnt="6">
        <dgm:presLayoutVars>
          <dgm:bulletEnabled val="1"/>
        </dgm:presLayoutVars>
      </dgm:prSet>
      <dgm:spPr/>
    </dgm:pt>
    <dgm:pt modelId="{247AB8A6-A382-4EA0-BD3B-AFA9F84D296E}" type="pres">
      <dgm:prSet presAssocID="{52A3C3CC-0BB8-4F87-94DE-EB6E25A7A165}" presName="sibTrans" presStyleCnt="0"/>
      <dgm:spPr/>
    </dgm:pt>
    <dgm:pt modelId="{E2F80FA6-5AD8-4818-BBF9-BCD4FF423A89}" type="pres">
      <dgm:prSet presAssocID="{9E81AB5F-48F9-46BB-9A6D-29631C026926}" presName="node" presStyleLbl="node1" presStyleIdx="5" presStyleCnt="6">
        <dgm:presLayoutVars>
          <dgm:bulletEnabled val="1"/>
        </dgm:presLayoutVars>
      </dgm:prSet>
      <dgm:spPr/>
    </dgm:pt>
  </dgm:ptLst>
  <dgm:cxnLst>
    <dgm:cxn modelId="{7EBF500E-09CE-4673-8176-A0AF6840D7C5}" srcId="{3967B44D-C257-4D2B-9B31-91B568203E14}" destId="{9E81AB5F-48F9-46BB-9A6D-29631C026926}" srcOrd="5" destOrd="0" parTransId="{C7F0BAE4-274F-4B63-9CA3-DD07CEBD5E99}" sibTransId="{CD61E8CD-E157-4AFC-BAA6-448A419D6357}"/>
    <dgm:cxn modelId="{424CAA2D-9248-4FF4-9FB5-848373C3576E}" type="presOf" srcId="{A87EC3A2-227D-477A-B75F-61C96015932D}" destId="{44925EBB-7862-4306-82F9-EE0869AD5E1F}" srcOrd="0" destOrd="0" presId="urn:microsoft.com/office/officeart/2005/8/layout/default"/>
    <dgm:cxn modelId="{0441AE2F-7109-44F7-9FC4-4B1157B8AD0C}" type="presOf" srcId="{48DFBC22-0439-41DC-A123-ED7EACF16613}" destId="{5F8EA56F-013D-41F3-861E-FB2E7D7D1BC1}" srcOrd="0" destOrd="0" presId="urn:microsoft.com/office/officeart/2005/8/layout/default"/>
    <dgm:cxn modelId="{39BCF351-6FAB-4E3D-BB45-D99F271B4C7E}" type="presOf" srcId="{762416A7-0EAD-4FA3-B86A-78EDA6E7369C}" destId="{3F8CC099-ECBC-4856-8B99-01548AE6660C}" srcOrd="0" destOrd="0" presId="urn:microsoft.com/office/officeart/2005/8/layout/default"/>
    <dgm:cxn modelId="{B351B157-4B76-4CF4-A1B1-169C9430D12A}" srcId="{3967B44D-C257-4D2B-9B31-91B568203E14}" destId="{A87EC3A2-227D-477A-B75F-61C96015932D}" srcOrd="0" destOrd="0" parTransId="{503F4AE5-8240-4329-90BD-B419B7272D8C}" sibTransId="{51BE7365-F0E1-4185-B6FF-7F7F0538EF61}"/>
    <dgm:cxn modelId="{B3FC9C8B-8D1F-427E-AC6A-4A65372C9F12}" type="presOf" srcId="{17BB7D44-0736-46CB-AE25-F68BF70AA935}" destId="{26036738-02C1-42C8-8AE5-BF46BD3AF0D6}" srcOrd="0" destOrd="0" presId="urn:microsoft.com/office/officeart/2005/8/layout/default"/>
    <dgm:cxn modelId="{A5D82B92-DDF1-425A-890E-ACA5ED0B459A}" srcId="{3967B44D-C257-4D2B-9B31-91B568203E14}" destId="{48DFBC22-0439-41DC-A123-ED7EACF16613}" srcOrd="1" destOrd="0" parTransId="{FBAD8FA4-C4F3-4845-BD9C-FCCB40CB25B7}" sibTransId="{DB1AF44F-FE71-4856-94CE-CA36EA70F290}"/>
    <dgm:cxn modelId="{E1C91F9B-EDCA-402D-8A6F-71C54ECB8E4E}" srcId="{3967B44D-C257-4D2B-9B31-91B568203E14}" destId="{FB9B6223-026F-4699-92DD-5715A8B43C71}" srcOrd="4" destOrd="0" parTransId="{4B68A8A5-3332-4219-B58A-7983D50097BE}" sibTransId="{52A3C3CC-0BB8-4F87-94DE-EB6E25A7A165}"/>
    <dgm:cxn modelId="{75F900A6-4334-4F81-8F05-CF11D7D3BF2F}" type="presOf" srcId="{9E81AB5F-48F9-46BB-9A6D-29631C026926}" destId="{E2F80FA6-5AD8-4818-BBF9-BCD4FF423A89}" srcOrd="0" destOrd="0" presId="urn:microsoft.com/office/officeart/2005/8/layout/default"/>
    <dgm:cxn modelId="{0B06EEA7-24E7-40DC-B502-4D92A722F9D5}" srcId="{3967B44D-C257-4D2B-9B31-91B568203E14}" destId="{762416A7-0EAD-4FA3-B86A-78EDA6E7369C}" srcOrd="3" destOrd="0" parTransId="{25D54EEE-C71B-476E-A267-580681306BF8}" sibTransId="{2AF52873-751B-43CB-881D-662218989751}"/>
    <dgm:cxn modelId="{B85C22AE-9F62-4899-92CF-01B15716FC0D}" type="presOf" srcId="{3967B44D-C257-4D2B-9B31-91B568203E14}" destId="{1982121A-D732-4004-893E-6BED1DC8F573}" srcOrd="0" destOrd="0" presId="urn:microsoft.com/office/officeart/2005/8/layout/default"/>
    <dgm:cxn modelId="{E610DDC9-A0DA-41E5-B519-90D84DFD5EE4}" type="presOf" srcId="{FB9B6223-026F-4699-92DD-5715A8B43C71}" destId="{7096535C-33E8-40A6-9854-E34292AD2FFB}" srcOrd="0" destOrd="0" presId="urn:microsoft.com/office/officeart/2005/8/layout/default"/>
    <dgm:cxn modelId="{141452F8-6A5D-4880-834A-7B1C2C98EADD}" srcId="{3967B44D-C257-4D2B-9B31-91B568203E14}" destId="{17BB7D44-0736-46CB-AE25-F68BF70AA935}" srcOrd="2" destOrd="0" parTransId="{2D2C989A-895A-4D63-A00E-4EE5BB8742A7}" sibTransId="{7F710493-14E6-4F48-86FA-26EFB4BD5A5E}"/>
    <dgm:cxn modelId="{FA21B26F-B146-424A-9E5C-D52D40135BAB}" type="presParOf" srcId="{1982121A-D732-4004-893E-6BED1DC8F573}" destId="{44925EBB-7862-4306-82F9-EE0869AD5E1F}" srcOrd="0" destOrd="0" presId="urn:microsoft.com/office/officeart/2005/8/layout/default"/>
    <dgm:cxn modelId="{D746E3CD-034B-4AB0-AF21-CE736851A04D}" type="presParOf" srcId="{1982121A-D732-4004-893E-6BED1DC8F573}" destId="{EFBC8EB1-B89B-4845-B120-031B9D3E27D5}" srcOrd="1" destOrd="0" presId="urn:microsoft.com/office/officeart/2005/8/layout/default"/>
    <dgm:cxn modelId="{BF8A9591-BAEF-41D6-864F-272398190689}" type="presParOf" srcId="{1982121A-D732-4004-893E-6BED1DC8F573}" destId="{5F8EA56F-013D-41F3-861E-FB2E7D7D1BC1}" srcOrd="2" destOrd="0" presId="urn:microsoft.com/office/officeart/2005/8/layout/default"/>
    <dgm:cxn modelId="{51CB6317-619D-44B2-A6AD-361F4DBA7577}" type="presParOf" srcId="{1982121A-D732-4004-893E-6BED1DC8F573}" destId="{4E864282-8FD8-4B57-8FEB-7DB9A29B102E}" srcOrd="3" destOrd="0" presId="urn:microsoft.com/office/officeart/2005/8/layout/default"/>
    <dgm:cxn modelId="{8B331091-A96D-4588-B06E-5B5C5264991D}" type="presParOf" srcId="{1982121A-D732-4004-893E-6BED1DC8F573}" destId="{26036738-02C1-42C8-8AE5-BF46BD3AF0D6}" srcOrd="4" destOrd="0" presId="urn:microsoft.com/office/officeart/2005/8/layout/default"/>
    <dgm:cxn modelId="{2B9DBFCB-D0AF-4D5E-A74E-B9C510FC9123}" type="presParOf" srcId="{1982121A-D732-4004-893E-6BED1DC8F573}" destId="{A07C5A0A-091B-46EB-848F-74D8805550C6}" srcOrd="5" destOrd="0" presId="urn:microsoft.com/office/officeart/2005/8/layout/default"/>
    <dgm:cxn modelId="{076B0BB2-010C-42B0-9460-6E1D13ABA317}" type="presParOf" srcId="{1982121A-D732-4004-893E-6BED1DC8F573}" destId="{3F8CC099-ECBC-4856-8B99-01548AE6660C}" srcOrd="6" destOrd="0" presId="urn:microsoft.com/office/officeart/2005/8/layout/default"/>
    <dgm:cxn modelId="{DC68F9A5-94D7-4C2D-9D18-A14392D1A026}" type="presParOf" srcId="{1982121A-D732-4004-893E-6BED1DC8F573}" destId="{E21C9DC3-D1A3-4F1B-ADFD-8C398CB5F156}" srcOrd="7" destOrd="0" presId="urn:microsoft.com/office/officeart/2005/8/layout/default"/>
    <dgm:cxn modelId="{84F6200E-CDB7-478E-9A9C-6310AAC8815D}" type="presParOf" srcId="{1982121A-D732-4004-893E-6BED1DC8F573}" destId="{7096535C-33E8-40A6-9854-E34292AD2FFB}" srcOrd="8" destOrd="0" presId="urn:microsoft.com/office/officeart/2005/8/layout/default"/>
    <dgm:cxn modelId="{44FEF167-0B4A-43D8-92A1-405B38953CD3}" type="presParOf" srcId="{1982121A-D732-4004-893E-6BED1DC8F573}" destId="{247AB8A6-A382-4EA0-BD3B-AFA9F84D296E}" srcOrd="9" destOrd="0" presId="urn:microsoft.com/office/officeart/2005/8/layout/default"/>
    <dgm:cxn modelId="{1CBFADB2-29A3-43B1-BC2C-1B6083742E1E}" type="presParOf" srcId="{1982121A-D732-4004-893E-6BED1DC8F573}" destId="{E2F80FA6-5AD8-4818-BBF9-BCD4FF423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25EBB-7862-4306-82F9-EE0869AD5E1F}">
      <dsp:nvSpPr>
        <dsp:cNvPr id="0" name=""/>
        <dsp:cNvSpPr/>
      </dsp:nvSpPr>
      <dsp:spPr>
        <a:xfrm>
          <a:off x="0"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Uniform</a:t>
          </a:r>
          <a:endParaRPr lang="en-US" sz="4600" kern="1200"/>
        </a:p>
      </dsp:txBody>
      <dsp:txXfrm>
        <a:off x="0" y="39687"/>
        <a:ext cx="3286125" cy="1971675"/>
      </dsp:txXfrm>
    </dsp:sp>
    <dsp:sp modelId="{5F8EA56F-013D-41F3-861E-FB2E7D7D1BC1}">
      <dsp:nvSpPr>
        <dsp:cNvPr id="0" name=""/>
        <dsp:cNvSpPr/>
      </dsp:nvSpPr>
      <dsp:spPr>
        <a:xfrm>
          <a:off x="3614737"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Attendance</a:t>
          </a:r>
          <a:endParaRPr lang="en-US" sz="4600" kern="1200"/>
        </a:p>
      </dsp:txBody>
      <dsp:txXfrm>
        <a:off x="3614737" y="39687"/>
        <a:ext cx="3286125" cy="1971675"/>
      </dsp:txXfrm>
    </dsp:sp>
    <dsp:sp modelId="{26036738-02C1-42C8-8AE5-BF46BD3AF0D6}">
      <dsp:nvSpPr>
        <dsp:cNvPr id="0" name=""/>
        <dsp:cNvSpPr/>
      </dsp:nvSpPr>
      <dsp:spPr>
        <a:xfrm>
          <a:off x="7229475"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Punctuality</a:t>
          </a:r>
          <a:endParaRPr lang="en-US" sz="4600" kern="1200"/>
        </a:p>
      </dsp:txBody>
      <dsp:txXfrm>
        <a:off x="7229475" y="39687"/>
        <a:ext cx="3286125" cy="1971675"/>
      </dsp:txXfrm>
    </dsp:sp>
    <dsp:sp modelId="{3F8CC099-ECBC-4856-8B99-01548AE6660C}">
      <dsp:nvSpPr>
        <dsp:cNvPr id="0" name=""/>
        <dsp:cNvSpPr/>
      </dsp:nvSpPr>
      <dsp:spPr>
        <a:xfrm>
          <a:off x="0"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Respect</a:t>
          </a:r>
          <a:endParaRPr lang="en-US" sz="4600" kern="1200"/>
        </a:p>
      </dsp:txBody>
      <dsp:txXfrm>
        <a:off x="0" y="2339975"/>
        <a:ext cx="3286125" cy="1971675"/>
      </dsp:txXfrm>
    </dsp:sp>
    <dsp:sp modelId="{7096535C-33E8-40A6-9854-E34292AD2FFB}">
      <dsp:nvSpPr>
        <dsp:cNvPr id="0" name=""/>
        <dsp:cNvSpPr/>
      </dsp:nvSpPr>
      <dsp:spPr>
        <a:xfrm>
          <a:off x="3614737"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Role models</a:t>
          </a:r>
          <a:endParaRPr lang="en-US" sz="4600" kern="1200"/>
        </a:p>
      </dsp:txBody>
      <dsp:txXfrm>
        <a:off x="3614737" y="2339975"/>
        <a:ext cx="3286125" cy="1971675"/>
      </dsp:txXfrm>
    </dsp:sp>
    <dsp:sp modelId="{E2F80FA6-5AD8-4818-BBF9-BCD4FF423A89}">
      <dsp:nvSpPr>
        <dsp:cNvPr id="0" name=""/>
        <dsp:cNvSpPr/>
      </dsp:nvSpPr>
      <dsp:spPr>
        <a:xfrm>
          <a:off x="7229475"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Work ethic</a:t>
          </a:r>
          <a:endParaRPr lang="en-US" sz="46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EA19FE-E06B-4074-8EAC-DB7EF87D99D2}" type="datetimeFigureOut">
              <a:rPr lang="en-GB" smtClean="0"/>
              <a:t>20/10/2025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E2EE68E-3E55-4E0F-A217-EFD5683A43C6}" type="slidenum">
              <a:rPr lang="en-GB" smtClean="0"/>
              <a:t>‹#›</a:t>
            </a:fld>
            <a:endParaRPr lang="en-GB"/>
          </a:p>
        </p:txBody>
      </p:sp>
    </p:spTree>
    <p:extLst>
      <p:ext uri="{BB962C8B-B14F-4D97-AF65-F5344CB8AC3E}">
        <p14:creationId xmlns:p14="http://schemas.microsoft.com/office/powerpoint/2010/main" val="54481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 result of our aim to develop the individual, we must have HIGH expectations and these are:</a:t>
            </a:r>
          </a:p>
        </p:txBody>
      </p:sp>
      <p:sp>
        <p:nvSpPr>
          <p:cNvPr id="4" name="Slide Number Placeholder 3"/>
          <p:cNvSpPr>
            <a:spLocks noGrp="1"/>
          </p:cNvSpPr>
          <p:nvPr>
            <p:ph type="sldNum" sz="quarter" idx="5"/>
          </p:nvPr>
        </p:nvSpPr>
        <p:spPr/>
        <p:txBody>
          <a:bodyPr/>
          <a:lstStyle/>
          <a:p>
            <a:fld id="{5E2EE68E-3E55-4E0F-A217-EFD5683A43C6}" type="slidenum">
              <a:rPr lang="en-GB" smtClean="0"/>
              <a:t>9</a:t>
            </a:fld>
            <a:endParaRPr lang="en-GB"/>
          </a:p>
        </p:txBody>
      </p:sp>
    </p:spTree>
    <p:extLst>
      <p:ext uri="{BB962C8B-B14F-4D97-AF65-F5344CB8AC3E}">
        <p14:creationId xmlns:p14="http://schemas.microsoft.com/office/powerpoint/2010/main" val="372374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students taking 3 A-levels will also do EPQ. This gives students an excellent opportunity to gain experience with independent research, critical analysis, reflection and referencing sources, academic writing and presentation skills. These are skills required for university (skills that often aren’t taught at this level so gives students a head start) – many universities will give a lower offer based on students having EPQ or it can set students aside from others on their personal statements. Students can select any topic so can be something they are interested in or linked to future aspirations.</a:t>
            </a:r>
          </a:p>
          <a:p>
            <a:endParaRPr lang="en-GB"/>
          </a:p>
          <a:p>
            <a:r>
              <a:rPr lang="en-GB"/>
              <a:t>Students have a double lesson a week for EPQ all have a supervisor to support the full process.</a:t>
            </a:r>
          </a:p>
        </p:txBody>
      </p:sp>
      <p:sp>
        <p:nvSpPr>
          <p:cNvPr id="4" name="Slide Number Placeholder 3"/>
          <p:cNvSpPr>
            <a:spLocks noGrp="1"/>
          </p:cNvSpPr>
          <p:nvPr>
            <p:ph type="sldNum" sz="quarter" idx="5"/>
          </p:nvPr>
        </p:nvSpPr>
        <p:spPr/>
        <p:txBody>
          <a:bodyPr/>
          <a:lstStyle/>
          <a:p>
            <a:fld id="{5E2EE68E-3E55-4E0F-A217-EFD5683A43C6}" type="slidenum">
              <a:rPr lang="en-GB" smtClean="0"/>
              <a:t>30</a:t>
            </a:fld>
            <a:endParaRPr lang="en-GB"/>
          </a:p>
        </p:txBody>
      </p:sp>
    </p:spTree>
    <p:extLst>
      <p:ext uri="{BB962C8B-B14F-4D97-AF65-F5344CB8AC3E}">
        <p14:creationId xmlns:p14="http://schemas.microsoft.com/office/powerpoint/2010/main" val="2154663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encourage students to be independent and recognise having a part time job and earning their owe money forms part of this. It also helps students develop transferable skills which is important for their next steps. However, we encourage working hours to be kept to a minimum to ensure they can balance of academic studies and extracurricular activities.</a:t>
            </a:r>
          </a:p>
        </p:txBody>
      </p:sp>
      <p:sp>
        <p:nvSpPr>
          <p:cNvPr id="4" name="Slide Number Placeholder 3"/>
          <p:cNvSpPr>
            <a:spLocks noGrp="1"/>
          </p:cNvSpPr>
          <p:nvPr>
            <p:ph type="sldNum" sz="quarter" idx="5"/>
          </p:nvPr>
        </p:nvSpPr>
        <p:spPr/>
        <p:txBody>
          <a:bodyPr/>
          <a:lstStyle/>
          <a:p>
            <a:fld id="{5E2EE68E-3E55-4E0F-A217-EFD5683A43C6}" type="slidenum">
              <a:rPr lang="en-GB" smtClean="0"/>
              <a:t>31</a:t>
            </a:fld>
            <a:endParaRPr lang="en-GB"/>
          </a:p>
        </p:txBody>
      </p:sp>
    </p:spTree>
    <p:extLst>
      <p:ext uri="{BB962C8B-B14F-4D97-AF65-F5344CB8AC3E}">
        <p14:creationId xmlns:p14="http://schemas.microsoft.com/office/powerpoint/2010/main" val="180625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5E2EE68E-3E55-4E0F-A217-EFD5683A43C6}" type="slidenum">
              <a:rPr lang="en-GB" smtClean="0"/>
              <a:t>33</a:t>
            </a:fld>
            <a:endParaRPr lang="en-GB"/>
          </a:p>
        </p:txBody>
      </p:sp>
    </p:spTree>
    <p:extLst>
      <p:ext uri="{BB962C8B-B14F-4D97-AF65-F5344CB8AC3E}">
        <p14:creationId xmlns:p14="http://schemas.microsoft.com/office/powerpoint/2010/main" val="360857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5E2EE68E-3E55-4E0F-A217-EFD5683A43C6}" type="slidenum">
              <a:rPr lang="en-GB" smtClean="0"/>
              <a:t>34</a:t>
            </a:fld>
            <a:endParaRPr lang="en-GB"/>
          </a:p>
        </p:txBody>
      </p:sp>
    </p:spTree>
    <p:extLst>
      <p:ext uri="{BB962C8B-B14F-4D97-AF65-F5344CB8AC3E}">
        <p14:creationId xmlns:p14="http://schemas.microsoft.com/office/powerpoint/2010/main" val="2589303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2EE68E-3E55-4E0F-A217-EFD5683A43C6}" type="slidenum">
              <a:rPr lang="en-GB" smtClean="0"/>
              <a:t>35</a:t>
            </a:fld>
            <a:endParaRPr lang="en-GB"/>
          </a:p>
        </p:txBody>
      </p:sp>
    </p:spTree>
    <p:extLst>
      <p:ext uri="{BB962C8B-B14F-4D97-AF65-F5344CB8AC3E}">
        <p14:creationId xmlns:p14="http://schemas.microsoft.com/office/powerpoint/2010/main" val="345881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apply for this and if eligible, financial support is offered for transport, in school meals, sixth form supplies and a contribution for uniform.</a:t>
            </a:r>
          </a:p>
        </p:txBody>
      </p:sp>
      <p:sp>
        <p:nvSpPr>
          <p:cNvPr id="4" name="Slide Number Placeholder 3"/>
          <p:cNvSpPr>
            <a:spLocks noGrp="1"/>
          </p:cNvSpPr>
          <p:nvPr>
            <p:ph type="sldNum" sz="quarter" idx="5"/>
          </p:nvPr>
        </p:nvSpPr>
        <p:spPr/>
        <p:txBody>
          <a:bodyPr/>
          <a:lstStyle/>
          <a:p>
            <a:fld id="{5E2EE68E-3E55-4E0F-A217-EFD5683A43C6}" type="slidenum">
              <a:rPr lang="en-GB" smtClean="0"/>
              <a:t>37</a:t>
            </a:fld>
            <a:endParaRPr lang="en-GB"/>
          </a:p>
        </p:txBody>
      </p:sp>
    </p:spTree>
    <p:extLst>
      <p:ext uri="{BB962C8B-B14F-4D97-AF65-F5344CB8AC3E}">
        <p14:creationId xmlns:p14="http://schemas.microsoft.com/office/powerpoint/2010/main" val="223776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want our Sixth Form students to feel different to the rest of the school so opt for a business wear dress code. We want students to dress for success!</a:t>
            </a:r>
          </a:p>
        </p:txBody>
      </p:sp>
      <p:sp>
        <p:nvSpPr>
          <p:cNvPr id="4" name="Slide Number Placeholder 3"/>
          <p:cNvSpPr>
            <a:spLocks noGrp="1"/>
          </p:cNvSpPr>
          <p:nvPr>
            <p:ph type="sldNum" sz="quarter" idx="5"/>
          </p:nvPr>
        </p:nvSpPr>
        <p:spPr/>
        <p:txBody>
          <a:bodyPr/>
          <a:lstStyle/>
          <a:p>
            <a:fld id="{5E2EE68E-3E55-4E0F-A217-EFD5683A43C6}" type="slidenum">
              <a:rPr lang="en-GB" smtClean="0"/>
              <a:t>10</a:t>
            </a:fld>
            <a:endParaRPr lang="en-GB"/>
          </a:p>
        </p:txBody>
      </p:sp>
    </p:spTree>
    <p:extLst>
      <p:ext uri="{BB962C8B-B14F-4D97-AF65-F5344CB8AC3E}">
        <p14:creationId xmlns:p14="http://schemas.microsoft.com/office/powerpoint/2010/main" val="380057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a number of designated sixth form study areas: </a:t>
            </a:r>
          </a:p>
          <a:p>
            <a:r>
              <a:rPr lang="en-GB"/>
              <a:t>G5 - where Y12 do their supervised study – this is to promote and support independent study, essential for success at A-level. Our Sixth Form Pastoral assistant (Jen Brown) is based here and she also offers study and organisational support to those who need it,</a:t>
            </a:r>
          </a:p>
        </p:txBody>
      </p:sp>
      <p:sp>
        <p:nvSpPr>
          <p:cNvPr id="4" name="Slide Number Placeholder 3"/>
          <p:cNvSpPr>
            <a:spLocks noGrp="1"/>
          </p:cNvSpPr>
          <p:nvPr>
            <p:ph type="sldNum" sz="quarter" idx="5"/>
          </p:nvPr>
        </p:nvSpPr>
        <p:spPr/>
        <p:txBody>
          <a:bodyPr/>
          <a:lstStyle/>
          <a:p>
            <a:fld id="{5E2EE68E-3E55-4E0F-A217-EFD5683A43C6}" type="slidenum">
              <a:rPr lang="en-GB" smtClean="0"/>
              <a:t>14</a:t>
            </a:fld>
            <a:endParaRPr lang="en-GB"/>
          </a:p>
        </p:txBody>
      </p:sp>
    </p:spTree>
    <p:extLst>
      <p:ext uri="{BB962C8B-B14F-4D97-AF65-F5344CB8AC3E}">
        <p14:creationId xmlns:p14="http://schemas.microsoft.com/office/powerpoint/2010/main" val="422405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are monitored throughout Sixth Form and intervention put in place as required, in liaison with students, parents and staff.</a:t>
            </a:r>
          </a:p>
          <a:p>
            <a:endParaRPr lang="en-GB"/>
          </a:p>
          <a:p>
            <a:r>
              <a:rPr lang="en-GB"/>
              <a:t>Y12 complete transition work to help identify if chosen subjects are appropriate – right for them. We are a grammar school and want to push our students to achieve as highly as possible and want them to strive for the best.</a:t>
            </a:r>
          </a:p>
          <a:p>
            <a:endParaRPr lang="en-GB"/>
          </a:p>
          <a:p>
            <a:r>
              <a:rPr lang="en-GB"/>
              <a:t>Parents can access reports online and HOY reviews data and intervention such as increased supervised study, extra subject support, after school work clinic, sitting in on AS lessons, dropping subjects are put in place as appropriate.</a:t>
            </a:r>
          </a:p>
        </p:txBody>
      </p:sp>
      <p:sp>
        <p:nvSpPr>
          <p:cNvPr id="4" name="Slide Number Placeholder 3"/>
          <p:cNvSpPr>
            <a:spLocks noGrp="1"/>
          </p:cNvSpPr>
          <p:nvPr>
            <p:ph type="sldNum" sz="quarter" idx="5"/>
          </p:nvPr>
        </p:nvSpPr>
        <p:spPr/>
        <p:txBody>
          <a:bodyPr/>
          <a:lstStyle/>
          <a:p>
            <a:fld id="{5E2EE68E-3E55-4E0F-A217-EFD5683A43C6}" type="slidenum">
              <a:rPr lang="en-GB" smtClean="0"/>
              <a:t>20</a:t>
            </a:fld>
            <a:endParaRPr lang="en-GB"/>
          </a:p>
        </p:txBody>
      </p:sp>
    </p:spTree>
    <p:extLst>
      <p:ext uri="{BB962C8B-B14F-4D97-AF65-F5344CB8AC3E}">
        <p14:creationId xmlns:p14="http://schemas.microsoft.com/office/powerpoint/2010/main" val="291362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Whole school</a:t>
            </a:r>
          </a:p>
        </p:txBody>
      </p:sp>
      <p:sp>
        <p:nvSpPr>
          <p:cNvPr id="4" name="Slide Number Placeholder 3"/>
          <p:cNvSpPr>
            <a:spLocks noGrp="1"/>
          </p:cNvSpPr>
          <p:nvPr>
            <p:ph type="sldNum" sz="quarter" idx="5"/>
          </p:nvPr>
        </p:nvSpPr>
        <p:spPr/>
        <p:txBody>
          <a:bodyPr/>
          <a:lstStyle/>
          <a:p>
            <a:fld id="{5E2EE68E-3E55-4E0F-A217-EFD5683A43C6}" type="slidenum">
              <a:rPr lang="en-GB" smtClean="0"/>
              <a:t>21</a:t>
            </a:fld>
            <a:endParaRPr lang="en-GB"/>
          </a:p>
        </p:txBody>
      </p:sp>
    </p:spTree>
    <p:extLst>
      <p:ext uri="{BB962C8B-B14F-4D97-AF65-F5344CB8AC3E}">
        <p14:creationId xmlns:p14="http://schemas.microsoft.com/office/powerpoint/2010/main" val="34791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pride ourselves on the opportunities provided for students in Sixth Form</a:t>
            </a:r>
          </a:p>
          <a:p>
            <a:endParaRPr lang="en-GB"/>
          </a:p>
          <a:p>
            <a:r>
              <a:rPr lang="en-GB"/>
              <a:t>We have a head prefect team of 10 – including head boy/girl/s, deputies and senior prefects.</a:t>
            </a:r>
          </a:p>
          <a:p>
            <a:r>
              <a:rPr lang="en-GB"/>
              <a:t>They lead a team of about 50 prefects (and other reps) – and take responsibility for certain areas across school:</a:t>
            </a:r>
          </a:p>
          <a:p>
            <a:r>
              <a:rPr lang="en-GB"/>
              <a:t>KS3, KS4 and KS5 ambassadors, charity, global citizens, interform – where they work with students across the school and take a leading role.</a:t>
            </a:r>
          </a:p>
          <a:p>
            <a:endParaRPr lang="en-GB"/>
          </a:p>
          <a:p>
            <a:r>
              <a:rPr lang="en-GB"/>
              <a:t>Our House system is largely run but student officials – House captains and their team of house prefects. They organise and lead events.</a:t>
            </a:r>
          </a:p>
          <a:p>
            <a:endParaRPr lang="en-GB"/>
          </a:p>
          <a:p>
            <a:r>
              <a:rPr lang="en-GB"/>
              <a:t>Sixth Form students take a leading role in the whole school council and in many students take on roles as subject mentors for lower students.</a:t>
            </a:r>
          </a:p>
          <a:p>
            <a:endParaRPr lang="en-GB"/>
          </a:p>
          <a:p>
            <a:r>
              <a:rPr lang="en-GB"/>
              <a:t>Many Sixth form students run clubs and societies such as debate, creative writing, medic (and dentist) society,  knitting, LGBTQ+, robotics, chess, </a:t>
            </a:r>
            <a:r>
              <a:rPr lang="en-GB" err="1"/>
              <a:t>rubics</a:t>
            </a:r>
            <a:r>
              <a:rPr lang="en-GB"/>
              <a:t> cube – to name some past and present.</a:t>
            </a:r>
          </a:p>
          <a:p>
            <a:endParaRPr lang="en-GB"/>
          </a:p>
          <a:p>
            <a:r>
              <a:rPr lang="en-GB"/>
              <a:t>SLA – student leadership award – students do this during form time in Y12 – see form time slide.</a:t>
            </a:r>
          </a:p>
          <a:p>
            <a:endParaRPr lang="en-GB"/>
          </a:p>
          <a:p>
            <a:r>
              <a:rPr lang="en-GB"/>
              <a:t>There is a wide variety of additional activities students can get involved with outside of lessons – trips, workshops, competitions which they can do independently or are lead within subjects departments – builds transferable skills</a:t>
            </a:r>
          </a:p>
          <a:p>
            <a:endParaRPr lang="en-GB"/>
          </a:p>
          <a:p>
            <a:r>
              <a:rPr lang="en-GB"/>
              <a:t>They are role models.</a:t>
            </a:r>
          </a:p>
        </p:txBody>
      </p:sp>
      <p:sp>
        <p:nvSpPr>
          <p:cNvPr id="4" name="Slide Number Placeholder 3"/>
          <p:cNvSpPr>
            <a:spLocks noGrp="1"/>
          </p:cNvSpPr>
          <p:nvPr>
            <p:ph type="sldNum" sz="quarter" idx="5"/>
          </p:nvPr>
        </p:nvSpPr>
        <p:spPr/>
        <p:txBody>
          <a:bodyPr/>
          <a:lstStyle/>
          <a:p>
            <a:fld id="{5E2EE68E-3E55-4E0F-A217-EFD5683A43C6}" type="slidenum">
              <a:rPr lang="en-GB" smtClean="0"/>
              <a:t>23</a:t>
            </a:fld>
            <a:endParaRPr lang="en-GB"/>
          </a:p>
        </p:txBody>
      </p:sp>
    </p:spTree>
    <p:extLst>
      <p:ext uri="{BB962C8B-B14F-4D97-AF65-F5344CB8AC3E}">
        <p14:creationId xmlns:p14="http://schemas.microsoft.com/office/powerpoint/2010/main" val="3537490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9 form groups in 6</a:t>
            </a:r>
            <a:r>
              <a:rPr lang="en-GB" baseline="30000"/>
              <a:t>th</a:t>
            </a:r>
            <a:r>
              <a:rPr lang="en-GB"/>
              <a:t> form so groups are small – around 20 students – helps students settle in quickly. All students are mixed in new groups so new students feel part of the community from day one.</a:t>
            </a:r>
          </a:p>
          <a:p>
            <a:endParaRPr lang="en-GB"/>
          </a:p>
          <a:p>
            <a:r>
              <a:rPr lang="en-GB"/>
              <a:t>Students have year assembly and main hall assembly each week and house assembly each fortnight – students complete House tasks when not in house assembly.</a:t>
            </a:r>
          </a:p>
          <a:p>
            <a:r>
              <a:rPr lang="en-GB"/>
              <a:t>For the other 2 mornings, there is a structured programme in place (will send separately for more context): </a:t>
            </a:r>
          </a:p>
          <a:p>
            <a:r>
              <a:rPr lang="en-GB"/>
              <a:t>one morning per week students cover social, moral and religious views – they do short tasks and it is largely based around discussion of given questions. The topics fit in with the calendar of key globally recognised days (</a:t>
            </a:r>
            <a:r>
              <a:rPr lang="en-GB" err="1"/>
              <a:t>eg</a:t>
            </a:r>
            <a:r>
              <a:rPr lang="en-GB"/>
              <a:t> on slide – world mental health day)</a:t>
            </a:r>
          </a:p>
          <a:p>
            <a:endParaRPr lang="en-GB"/>
          </a:p>
          <a:p>
            <a:r>
              <a:rPr lang="en-GB"/>
              <a:t>On the second morning, they do activities/tasks based on year group and time of year – </a:t>
            </a:r>
          </a:p>
          <a:p>
            <a:r>
              <a:rPr lang="en-GB"/>
              <a:t>Y12 focus on transition from GCSE and A-level and Y12 to Y13 and independent study. They also complete a student leadership award where they get accredited by SSAT for the skill they have developed through enrichment/extracurricular activities.</a:t>
            </a:r>
          </a:p>
          <a:p>
            <a:r>
              <a:rPr lang="en-GB"/>
              <a:t>Y13 mainly focus on well being and mindset, as well as thinking to the future.</a:t>
            </a:r>
          </a:p>
          <a:p>
            <a:endParaRPr lang="en-GB"/>
          </a:p>
          <a:p>
            <a:endParaRPr lang="en-GB"/>
          </a:p>
          <a:p>
            <a:r>
              <a:rPr lang="en-GB"/>
              <a:t>Tutors also use this time to carry out 1:1 interviews with students at certain times of the year – early in sept for Y12 to discuss settling in, then mainly following assessments to discuss progress.</a:t>
            </a:r>
          </a:p>
          <a:p>
            <a:endParaRPr lang="en-GB"/>
          </a:p>
          <a:p>
            <a:r>
              <a:rPr lang="en-GB"/>
              <a:t> </a:t>
            </a:r>
          </a:p>
        </p:txBody>
      </p:sp>
      <p:sp>
        <p:nvSpPr>
          <p:cNvPr id="4" name="Slide Number Placeholder 3"/>
          <p:cNvSpPr>
            <a:spLocks noGrp="1"/>
          </p:cNvSpPr>
          <p:nvPr>
            <p:ph type="sldNum" sz="quarter" idx="5"/>
          </p:nvPr>
        </p:nvSpPr>
        <p:spPr/>
        <p:txBody>
          <a:bodyPr/>
          <a:lstStyle/>
          <a:p>
            <a:fld id="{5E2EE68E-3E55-4E0F-A217-EFD5683A43C6}" type="slidenum">
              <a:rPr lang="en-GB" smtClean="0"/>
              <a:t>24</a:t>
            </a:fld>
            <a:endParaRPr lang="en-GB"/>
          </a:p>
        </p:txBody>
      </p:sp>
    </p:spTree>
    <p:extLst>
      <p:ext uri="{BB962C8B-B14F-4D97-AF65-F5344CB8AC3E}">
        <p14:creationId xmlns:p14="http://schemas.microsoft.com/office/powerpoint/2010/main" val="290987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well as being part of the form programme – personal development for both Y12 and 13 is delivered via drop down days and is age specific.</a:t>
            </a:r>
          </a:p>
          <a:p>
            <a:endParaRPr lang="en-GB"/>
          </a:p>
          <a:p>
            <a:r>
              <a:rPr lang="en-GB"/>
              <a:t>Students cover topics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Sexual health/harassment/consent/</a:t>
            </a:r>
            <a:r>
              <a:rPr lang="en-GB" sz="1200">
                <a:ea typeface="+mj-lt"/>
                <a:cs typeface="+mj-lt"/>
              </a:rPr>
              <a:t>Relationships </a:t>
            </a:r>
            <a:endParaRPr lang="en-GB"/>
          </a:p>
          <a:p>
            <a:r>
              <a:rPr lang="en-GB"/>
              <a:t>Driving safety</a:t>
            </a:r>
          </a:p>
          <a:p>
            <a:r>
              <a:rPr lang="en-GB"/>
              <a:t>Drugs and alcohol</a:t>
            </a:r>
          </a:p>
          <a:p>
            <a:r>
              <a:rPr lang="en-GB"/>
              <a:t>First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Careers/</a:t>
            </a:r>
            <a:r>
              <a:rPr lang="en-GB" sz="1200">
                <a:ea typeface="+mj-lt"/>
                <a:cs typeface="+mj-lt"/>
              </a:rPr>
              <a:t>Dreams and Goals</a:t>
            </a:r>
            <a:r>
              <a:rPr lang="en-GB" sz="900">
                <a:ea typeface="+mj-lt"/>
                <a:cs typeface="+mj-lt"/>
              </a:rPr>
              <a:t> </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Global citizens/Projects work – </a:t>
            </a:r>
            <a:r>
              <a:rPr lang="en-GB" err="1"/>
              <a:t>eg</a:t>
            </a:r>
            <a:r>
              <a:rPr lang="en-GB"/>
              <a:t> enterprise challenge</a:t>
            </a:r>
          </a:p>
          <a:p>
            <a:r>
              <a:rPr lang="en-GB"/>
              <a:t>Politics/voting</a:t>
            </a:r>
          </a:p>
          <a:p>
            <a:r>
              <a:rPr lang="en-GB"/>
              <a:t>Money matter/finances</a:t>
            </a:r>
          </a:p>
          <a:p>
            <a:r>
              <a:rPr lang="en-GB"/>
              <a:t>Looking after mental and physical health</a:t>
            </a:r>
            <a:endParaRPr lang="en-GB" sz="1200"/>
          </a:p>
          <a:p>
            <a:pPr marL="0" indent="0" algn="l">
              <a:buFont typeface="Arial"/>
              <a:buNone/>
            </a:pPr>
            <a:r>
              <a:rPr lang="en-GB" sz="1200">
                <a:ea typeface="+mj-lt"/>
                <a:cs typeface="+mj-lt"/>
              </a:rPr>
              <a:t>Celebrating difference </a:t>
            </a:r>
            <a:endParaRPr lang="en-GB" sz="1200"/>
          </a:p>
          <a:p>
            <a:endParaRPr lang="en-GB"/>
          </a:p>
          <a:p>
            <a:endParaRPr lang="en-GB"/>
          </a:p>
          <a:p>
            <a:r>
              <a:rPr lang="en-GB"/>
              <a:t>This is delivered via staff or external providers as appropriate</a:t>
            </a:r>
          </a:p>
          <a:p>
            <a:endParaRPr lang="en-GB"/>
          </a:p>
          <a:p>
            <a:r>
              <a:rPr lang="en-GB"/>
              <a:t>We review this programme regularly to ensure we cover any subject areas relevant to the times.</a:t>
            </a:r>
          </a:p>
        </p:txBody>
      </p:sp>
      <p:sp>
        <p:nvSpPr>
          <p:cNvPr id="4" name="Slide Number Placeholder 3"/>
          <p:cNvSpPr>
            <a:spLocks noGrp="1"/>
          </p:cNvSpPr>
          <p:nvPr>
            <p:ph type="sldNum" sz="quarter" idx="5"/>
          </p:nvPr>
        </p:nvSpPr>
        <p:spPr/>
        <p:txBody>
          <a:bodyPr/>
          <a:lstStyle/>
          <a:p>
            <a:fld id="{5E2EE68E-3E55-4E0F-A217-EFD5683A43C6}" type="slidenum">
              <a:rPr lang="en-GB" smtClean="0"/>
              <a:t>25</a:t>
            </a:fld>
            <a:endParaRPr lang="en-GB"/>
          </a:p>
        </p:txBody>
      </p:sp>
    </p:spTree>
    <p:extLst>
      <p:ext uri="{BB962C8B-B14F-4D97-AF65-F5344CB8AC3E}">
        <p14:creationId xmlns:p14="http://schemas.microsoft.com/office/powerpoint/2010/main" val="127591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have an afternoon a week of enrichment in both Y12 and 13. The activities are all based around the 5 ways to well being (connect, be active, keep learning, give, take notice) as it’s a chance for students to step away from the academics and develop skills in other areas. The blocks on slide are Y12 and Y13 is less structured.</a:t>
            </a:r>
          </a:p>
          <a:p>
            <a:endParaRPr lang="en-GB"/>
          </a:p>
          <a:p>
            <a:r>
              <a:rPr lang="en-GB"/>
              <a:t>Students are blocked based on the house they are in and select activities based on the theme of the block. These are either lead by staff or external providers we pay to deliver sessions. These can vary year to year. In Y13 the students lead some of the activities (usually those with coaching qualifications)</a:t>
            </a:r>
          </a:p>
          <a:p>
            <a:endParaRPr lang="en-GB"/>
          </a:p>
          <a:p>
            <a:r>
              <a:rPr lang="en-GB"/>
              <a:t>Examples of exercise activities (both years) – self-defence, football skills, walking, running, dance, fitness, using local gym, tennis, netball, cricket, basket ball</a:t>
            </a:r>
          </a:p>
          <a:p>
            <a:endParaRPr lang="en-GB"/>
          </a:p>
          <a:p>
            <a:r>
              <a:rPr lang="en-GB"/>
              <a:t>Community project is were student work in groups on a problem they are passionate about to work towards improving this and making a difference – this is to encourage students to be excellent global citizens. Examples include: raising awareness of period poverty, collecting books for primary schools, reducing food waste, reaching out to residents in </a:t>
            </a:r>
            <a:r>
              <a:rPr lang="en-GB" err="1"/>
              <a:t>carehomes</a:t>
            </a:r>
            <a:endParaRPr lang="en-GB"/>
          </a:p>
          <a:p>
            <a:endParaRPr lang="en-GB"/>
          </a:p>
          <a:p>
            <a:r>
              <a:rPr lang="en-GB"/>
              <a:t>Well being examples – gardening, cooking/baking, arts and crafts, mindfulness colouring, yoga, walking</a:t>
            </a:r>
          </a:p>
          <a:p>
            <a:endParaRPr lang="en-GB"/>
          </a:p>
          <a:p>
            <a:r>
              <a:rPr lang="en-GB"/>
              <a:t>New skills – students can use this time to complete on line courses using open university or </a:t>
            </a:r>
            <a:r>
              <a:rPr lang="en-GB" err="1"/>
              <a:t>moocs</a:t>
            </a:r>
            <a:r>
              <a:rPr lang="en-GB"/>
              <a:t>, or photography, first aid. We also sometimes do in house first aid courses and </a:t>
            </a:r>
            <a:r>
              <a:rPr lang="en-GB" err="1"/>
              <a:t>predriving</a:t>
            </a:r>
            <a:r>
              <a:rPr lang="en-GB"/>
              <a:t>. Students can also do driving lessons in this block, sign language, different sports and music options</a:t>
            </a:r>
          </a:p>
          <a:p>
            <a:endParaRPr lang="en-GB"/>
          </a:p>
          <a:p>
            <a:r>
              <a:rPr lang="en-GB"/>
              <a:t>Some students also opt for one of the alternative activities which don’t fit in one of the blocks:</a:t>
            </a:r>
          </a:p>
          <a:p>
            <a:r>
              <a:rPr lang="en-GB"/>
              <a:t>TEFL (teaching English as a foreign language), bar mock (students take part in the bar mock trail competition where they get to take on the various roles within the court while studying given cases. They get to attend the law courts and interact with experienced barristers), young reporters scheme (write articles for a newspaper which are published online), volunteering (students volunteer in primary schools, care homes, charity shops etc). Students who study subjects with a maths element who have not achieved a grade 6 also do Maths for A-level</a:t>
            </a:r>
          </a:p>
          <a:p>
            <a:endParaRPr lang="en-GB"/>
          </a:p>
          <a:p>
            <a:r>
              <a:rPr lang="en-GB"/>
              <a:t>Summer programme – see careers slide and programme for more info. Y13 have the first half term to complete </a:t>
            </a:r>
            <a:r>
              <a:rPr lang="en-GB" err="1"/>
              <a:t>ucas</a:t>
            </a:r>
            <a:r>
              <a:rPr lang="en-GB"/>
              <a:t> applications, prepare for admissions tests/interviews, apply for apprenticeships etc.</a:t>
            </a:r>
          </a:p>
        </p:txBody>
      </p:sp>
      <p:sp>
        <p:nvSpPr>
          <p:cNvPr id="4" name="Slide Number Placeholder 3"/>
          <p:cNvSpPr>
            <a:spLocks noGrp="1"/>
          </p:cNvSpPr>
          <p:nvPr>
            <p:ph type="sldNum" sz="quarter" idx="5"/>
          </p:nvPr>
        </p:nvSpPr>
        <p:spPr/>
        <p:txBody>
          <a:bodyPr/>
          <a:lstStyle/>
          <a:p>
            <a:fld id="{5E2EE68E-3E55-4E0F-A217-EFD5683A43C6}" type="slidenum">
              <a:rPr lang="en-GB" smtClean="0"/>
              <a:t>26</a:t>
            </a:fld>
            <a:endParaRPr lang="en-GB"/>
          </a:p>
        </p:txBody>
      </p:sp>
    </p:spTree>
    <p:extLst>
      <p:ext uri="{BB962C8B-B14F-4D97-AF65-F5344CB8AC3E}">
        <p14:creationId xmlns:p14="http://schemas.microsoft.com/office/powerpoint/2010/main" val="57315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43FA-2224-48D2-9CB4-FD8D9FF49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70E17A-CE2C-4B8B-97EB-24311595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F0030-FED8-44F8-BD3D-A7171C914C51}"/>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FB961A9C-E822-4447-9C45-12D4DAF17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DA71-B7E1-44F2-932E-604A8A40BFCA}"/>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66229139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4EBB-6941-4E74-BC47-B93EFB12AA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2CD3C-22FC-4EF6-A36C-AFC5B31B2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1C478-F942-498E-9D8F-E1FDA40CCECD}"/>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3B0DA43B-29A2-4869-A027-7224146A3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9788B-C755-426B-B94F-F41A1F5684D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401626656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D69BF-4F7E-4795-A3B5-E8F30A070C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DA617-0309-40AC-8015-2B42E0D0B0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7DBD6-D2F2-4831-B24B-13ED5537ABF5}"/>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2C521420-CAC8-4C79-8EE8-8C7B21C8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BFCD-DD79-46DB-9787-1B67277564B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17770581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About Us">
    <p:bg>
      <p:bgPr>
        <a:solidFill>
          <a:srgbClr val="000000"/>
        </a:solid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10095706" y="6500813"/>
            <a:ext cx="192088" cy="204788"/>
          </a:xfrm>
          <a:prstGeom prst="rect">
            <a:avLst/>
          </a:prstGeom>
        </p:spPr>
        <p:txBody>
          <a:bodyPr lIns="71437" tIns="71437" rIns="71437" bIns="71437" anchor="t"/>
          <a:lstStyle>
            <a:lvl1pPr algn="ctr" defTabSz="292100">
              <a:defRPr sz="900">
                <a:solidFill>
                  <a:srgbClr val="60606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41075181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43FA-2224-48D2-9CB4-FD8D9FF49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70E17A-CE2C-4B8B-97EB-24311595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F0030-FED8-44F8-BD3D-A7171C914C51}"/>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FB961A9C-E822-4447-9C45-12D4DAF17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DA71-B7E1-44F2-932E-604A8A40BFCA}"/>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4342013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7159-F12C-4303-87E5-34EFEAE91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B555C-24E4-49D0-A1E4-787B40DB701A}"/>
              </a:ext>
            </a:extLst>
          </p:cNvPr>
          <p:cNvSpPr>
            <a:spLocks noGrp="1"/>
          </p:cNvSpPr>
          <p:nvPr>
            <p:ph idx="1"/>
          </p:nvPr>
        </p:nvSpPr>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C464D-8C7E-42B0-9730-8CCAF632C0E2}"/>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A166BCB5-7F52-480C-8F24-60AEC0AC7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EB7BC-079A-47A3-B2A4-1415860EB37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76895922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499-FA67-4AE5-9006-45A7D67607AF}"/>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3540D8-916C-49F6-AD77-7087A48C79FC}"/>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5D7A1-AE7C-4B64-9650-C5AAEFAE6822}"/>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F6E1911D-10C8-4C6A-99FD-6E83277CA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51D6C-10E6-40DF-BB2D-43949DB343E2}"/>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0135258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0D9C-280F-4C22-93F4-FD71D3704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F68BC-7FE0-4784-999F-AB296ED9C571}"/>
              </a:ext>
            </a:extLst>
          </p:cNvPr>
          <p:cNvSpPr>
            <a:spLocks noGrp="1"/>
          </p:cNvSpPr>
          <p:nvPr>
            <p:ph sz="half" idx="1"/>
          </p:nvPr>
        </p:nvSpPr>
        <p:spPr>
          <a:xfrm>
            <a:off x="838201"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282618-3C33-4302-ADA0-5AEA82551BFE}"/>
              </a:ext>
            </a:extLst>
          </p:cNvPr>
          <p:cNvSpPr>
            <a:spLocks noGrp="1"/>
          </p:cNvSpPr>
          <p:nvPr>
            <p:ph sz="half" idx="2"/>
          </p:nvPr>
        </p:nvSpPr>
        <p:spPr>
          <a:xfrm>
            <a:off x="6172201"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0BBA8-0CA8-4C20-BD40-ED01B539FE6F}"/>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4DF10BE5-38AD-436A-A2E0-92447F21C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E99F6-77EE-4618-96E5-EFFC3091941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27001502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D2FC-E55D-4D88-B834-38AA3983166E}"/>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D4898-9322-45C4-A19B-96DC3D7E49B3}"/>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866B0-B64C-4BE7-A97A-7204359A0120}"/>
              </a:ext>
            </a:extLst>
          </p:cNvPr>
          <p:cNvSpPr>
            <a:spLocks noGrp="1"/>
          </p:cNvSpPr>
          <p:nvPr>
            <p:ph sz="half" idx="2"/>
          </p:nvPr>
        </p:nvSpPr>
        <p:spPr>
          <a:xfrm>
            <a:off x="839789" y="2505076"/>
            <a:ext cx="5157787"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34806E-0713-4308-985C-0EFD9ED26F8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A4EE9-51B4-4912-BA12-7C95282669A2}"/>
              </a:ext>
            </a:extLst>
          </p:cNvPr>
          <p:cNvSpPr>
            <a:spLocks noGrp="1"/>
          </p:cNvSpPr>
          <p:nvPr>
            <p:ph sz="quarter" idx="4"/>
          </p:nvPr>
        </p:nvSpPr>
        <p:spPr>
          <a:xfrm>
            <a:off x="6172202" y="2505076"/>
            <a:ext cx="5183188"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52F6-935F-4BE3-837E-480A79669D0D}"/>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8" name="Footer Placeholder 7">
            <a:extLst>
              <a:ext uri="{FF2B5EF4-FFF2-40B4-BE49-F238E27FC236}">
                <a16:creationId xmlns:a16="http://schemas.microsoft.com/office/drawing/2014/main" id="{3F0F33DC-160C-48E5-AC59-DBFCA1115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56AF08-D30B-4871-B7BC-C768C71DA6B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53379067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4775-8464-4A6A-9AB0-0EEADEC4AD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5C7D5C-CBFD-4543-84E3-171BC617D130}"/>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4" name="Footer Placeholder 3">
            <a:extLst>
              <a:ext uri="{FF2B5EF4-FFF2-40B4-BE49-F238E27FC236}">
                <a16:creationId xmlns:a16="http://schemas.microsoft.com/office/drawing/2014/main" id="{218EF7CE-4938-4810-9FB6-E029D6326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F7CCA8-BE72-4EC3-9BF1-6A4E090F0C7E}"/>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4513972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D5A83-C277-4C92-BE24-270D03C5B0A0}"/>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3" name="Footer Placeholder 2">
            <a:extLst>
              <a:ext uri="{FF2B5EF4-FFF2-40B4-BE49-F238E27FC236}">
                <a16:creationId xmlns:a16="http://schemas.microsoft.com/office/drawing/2014/main" id="{1D7D3894-EC34-4117-B3CB-CD557ADD3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CE1048-9B4D-43CD-BB25-A80B723A0C0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8417052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7159-F12C-4303-87E5-34EFEAE91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B555C-24E4-49D0-A1E4-787B40DB701A}"/>
              </a:ext>
            </a:extLst>
          </p:cNvPr>
          <p:cNvSpPr>
            <a:spLocks noGrp="1"/>
          </p:cNvSpPr>
          <p:nvPr>
            <p:ph idx="1"/>
          </p:nvPr>
        </p:nvSpPr>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C464D-8C7E-42B0-9730-8CCAF632C0E2}"/>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A166BCB5-7F52-480C-8F24-60AEC0AC7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EB7BC-079A-47A3-B2A4-1415860EB37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45082218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9E62-A77D-43A7-8466-F5999451437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861065-0167-4A36-9919-A6138DD354F2}"/>
              </a:ext>
            </a:extLst>
          </p:cNvPr>
          <p:cNvSpPr>
            <a:spLocks noGrp="1"/>
          </p:cNvSpPr>
          <p:nvPr>
            <p:ph idx="1"/>
          </p:nvPr>
        </p:nvSpPr>
        <p:spPr>
          <a:xfrm>
            <a:off x="5183188" y="987425"/>
            <a:ext cx="6172201" cy="4873625"/>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92691-3DB8-443B-B7F8-1468D4426193}"/>
              </a:ext>
            </a:extLst>
          </p:cNvPr>
          <p:cNvSpPr>
            <a:spLocks noGrp="1"/>
          </p:cNvSpPr>
          <p:nvPr>
            <p:ph type="body" sz="half" idx="2"/>
          </p:nvPr>
        </p:nvSpPr>
        <p:spPr>
          <a:xfrm>
            <a:off x="839790" y="2057400"/>
            <a:ext cx="3932236" cy="3811588"/>
          </a:xfrm>
        </p:spPr>
        <p:txBody>
          <a:bodyPr/>
          <a:lstStyle>
            <a:lvl1pPr marL="0" indent="0">
              <a:lnSpc>
                <a:spcPct val="150000"/>
              </a:lnSpc>
              <a:spcBef>
                <a:spcPts val="0"/>
              </a:spcBef>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5D0AC2A-0720-43DC-B507-101EB21E5216}"/>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E3F56F0E-F8F6-4492-8319-629CC44DA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7A9F3-3BE5-4B5E-A8E0-42550E4BA37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57306396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9E8-CAA6-4A57-B32A-620C7A55A07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67501E-1A04-452D-9D64-78870D553E0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EB8225AC-205C-4BC3-9CB3-85283451CCEA}"/>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8FAC17C-C48C-422A-8AE8-EDBE8D096D3F}"/>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91C56646-AA29-400D-B7D5-A4689BC3F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096D4-5B54-4E23-B218-78685ACAFB29}"/>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0183856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4EBB-6941-4E74-BC47-B93EFB12AA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2CD3C-22FC-4EF6-A36C-AFC5B31B2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1C478-F942-498E-9D8F-E1FDA40CCECD}"/>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3B0DA43B-29A2-4869-A027-7224146A3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9788B-C755-426B-B94F-F41A1F5684D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812942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D69BF-4F7E-4795-A3B5-E8F30A070C98}"/>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DA617-0309-40AC-8015-2B42E0D0B0E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7DBD6-D2F2-4831-B24B-13ED5537ABF5}"/>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2C521420-CAC8-4C79-8EE8-8C7B21C8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BFCD-DD79-46DB-9787-1B67277564B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3701317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About Us">
    <p:bg>
      <p:bgPr>
        <a:solidFill>
          <a:srgbClr val="000000"/>
        </a:solid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10095705" y="6500813"/>
            <a:ext cx="192089" cy="204788"/>
          </a:xfrm>
          <a:prstGeom prst="rect">
            <a:avLst/>
          </a:prstGeom>
        </p:spPr>
        <p:txBody>
          <a:bodyPr lIns="71437" tIns="71437" rIns="71437" bIns="71437" anchor="t"/>
          <a:lstStyle>
            <a:lvl1pPr algn="ctr" defTabSz="292103">
              <a:defRPr sz="900">
                <a:solidFill>
                  <a:srgbClr val="60606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3776682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499-FA67-4AE5-9006-45A7D6760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3540D8-916C-49F6-AD77-7087A48C7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5D7A1-AE7C-4B64-9650-C5AAEFAE6822}"/>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F6E1911D-10C8-4C6A-99FD-6E83277CA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51D6C-10E6-40DF-BB2D-43949DB343E2}"/>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2969555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0D9C-280F-4C22-93F4-FD71D3704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F68BC-7FE0-4784-999F-AB296ED9C571}"/>
              </a:ext>
            </a:extLst>
          </p:cNvPr>
          <p:cNvSpPr>
            <a:spLocks noGrp="1"/>
          </p:cNvSpPr>
          <p:nvPr>
            <p:ph sz="half" idx="1"/>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282618-3C33-4302-ADA0-5AEA82551BFE}"/>
              </a:ext>
            </a:extLst>
          </p:cNvPr>
          <p:cNvSpPr>
            <a:spLocks noGrp="1"/>
          </p:cNvSpPr>
          <p:nvPr>
            <p:ph sz="half" idx="2"/>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0BBA8-0CA8-4C20-BD40-ED01B539FE6F}"/>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4DF10BE5-38AD-436A-A2E0-92447F21C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E99F6-77EE-4618-96E5-EFFC3091941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40535281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D2FC-E55D-4D88-B834-38AA398316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D4898-9322-45C4-A19B-96DC3D7E4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866B0-B64C-4BE7-A97A-7204359A0120}"/>
              </a:ext>
            </a:extLst>
          </p:cNvPr>
          <p:cNvSpPr>
            <a:spLocks noGrp="1"/>
          </p:cNvSpPr>
          <p:nvPr>
            <p:ph sz="half" idx="2"/>
          </p:nvPr>
        </p:nvSpPr>
        <p:spPr>
          <a:xfrm>
            <a:off x="839788" y="2505075"/>
            <a:ext cx="5157787"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34806E-0713-4308-985C-0EFD9ED26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A4EE9-51B4-4912-BA12-7C95282669A2}"/>
              </a:ext>
            </a:extLst>
          </p:cNvPr>
          <p:cNvSpPr>
            <a:spLocks noGrp="1"/>
          </p:cNvSpPr>
          <p:nvPr>
            <p:ph sz="quarter" idx="4"/>
          </p:nvPr>
        </p:nvSpPr>
        <p:spPr>
          <a:xfrm>
            <a:off x="6172200" y="2505075"/>
            <a:ext cx="5183188"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52F6-935F-4BE3-837E-480A79669D0D}"/>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8" name="Footer Placeholder 7">
            <a:extLst>
              <a:ext uri="{FF2B5EF4-FFF2-40B4-BE49-F238E27FC236}">
                <a16:creationId xmlns:a16="http://schemas.microsoft.com/office/drawing/2014/main" id="{3F0F33DC-160C-48E5-AC59-DBFCA1115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56AF08-D30B-4871-B7BC-C768C71DA6B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68988016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4775-8464-4A6A-9AB0-0EEADEC4AD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5C7D5C-CBFD-4543-84E3-171BC617D130}"/>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4" name="Footer Placeholder 3">
            <a:extLst>
              <a:ext uri="{FF2B5EF4-FFF2-40B4-BE49-F238E27FC236}">
                <a16:creationId xmlns:a16="http://schemas.microsoft.com/office/drawing/2014/main" id="{218EF7CE-4938-4810-9FB6-E029D6326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F7CCA8-BE72-4EC3-9BF1-6A4E090F0C7E}"/>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5375378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D5A83-C277-4C92-BE24-270D03C5B0A0}"/>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3" name="Footer Placeholder 2">
            <a:extLst>
              <a:ext uri="{FF2B5EF4-FFF2-40B4-BE49-F238E27FC236}">
                <a16:creationId xmlns:a16="http://schemas.microsoft.com/office/drawing/2014/main" id="{1D7D3894-EC34-4117-B3CB-CD557ADD3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CE1048-9B4D-43CD-BB25-A80B723A0C0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5338753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9E62-A77D-43A7-8466-F59994514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861065-0167-4A36-9919-A6138DD354F2}"/>
              </a:ext>
            </a:extLst>
          </p:cNvPr>
          <p:cNvSpPr>
            <a:spLocks noGrp="1"/>
          </p:cNvSpPr>
          <p:nvPr>
            <p:ph idx="1"/>
          </p:nvPr>
        </p:nvSpPr>
        <p:spPr>
          <a:xfrm>
            <a:off x="5183188" y="987425"/>
            <a:ext cx="6172200" cy="4873625"/>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92691-3DB8-443B-B7F8-1468D4426193}"/>
              </a:ext>
            </a:extLst>
          </p:cNvPr>
          <p:cNvSpPr>
            <a:spLocks noGrp="1"/>
          </p:cNvSpPr>
          <p:nvPr>
            <p:ph type="body" sz="half" idx="2"/>
          </p:nvPr>
        </p:nvSpPr>
        <p:spPr>
          <a:xfrm>
            <a:off x="839788" y="2057400"/>
            <a:ext cx="3932237" cy="3811588"/>
          </a:xfrm>
        </p:spPr>
        <p:txBody>
          <a:bodyPr/>
          <a:lstStyle>
            <a:lvl1pPr marL="0" indent="0">
              <a:lnSpc>
                <a:spcPct val="15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0AC2A-0720-43DC-B507-101EB21E5216}"/>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E3F56F0E-F8F6-4492-8319-629CC44DA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7A9F3-3BE5-4B5E-A8E0-42550E4BA37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0601086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9E8-CAA6-4A57-B32A-620C7A55A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67501E-1A04-452D-9D64-78870D553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8225AC-205C-4BC3-9CB3-85283451C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AC17C-C48C-422A-8AE8-EDBE8D096D3F}"/>
              </a:ext>
            </a:extLst>
          </p:cNvPr>
          <p:cNvSpPr>
            <a:spLocks noGrp="1"/>
          </p:cNvSpPr>
          <p:nvPr>
            <p:ph type="dt" sz="half" idx="10"/>
          </p:nvPr>
        </p:nvSpPr>
        <p:spPr/>
        <p:txBody>
          <a:bodyPr/>
          <a:lstStyle/>
          <a:p>
            <a:fld id="{A9D044FD-78B8-4E7E-8A57-22C7D2B7E6AE}" type="datetimeFigureOut">
              <a:rPr lang="en-GB" smtClean="0"/>
              <a:t>20/10/2025</a:t>
            </a:fld>
            <a:endParaRPr lang="en-GB"/>
          </a:p>
        </p:txBody>
      </p:sp>
      <p:sp>
        <p:nvSpPr>
          <p:cNvPr id="6" name="Footer Placeholder 5">
            <a:extLst>
              <a:ext uri="{FF2B5EF4-FFF2-40B4-BE49-F238E27FC236}">
                <a16:creationId xmlns:a16="http://schemas.microsoft.com/office/drawing/2014/main" id="{91C56646-AA29-400D-B7D5-A4689BC3F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096D4-5B54-4E23-B218-78685ACAFB29}"/>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9746474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A61594A-6AD2-4BCE-83A3-9AD87B755C1D}"/>
              </a:ext>
            </a:extLst>
          </p:cNvPr>
          <p:cNvSpPr/>
          <p:nvPr userDrawn="1"/>
        </p:nvSpPr>
        <p:spPr>
          <a:xfrm>
            <a:off x="-9832" y="4925961"/>
            <a:ext cx="12201832" cy="1934497"/>
          </a:xfrm>
          <a:custGeom>
            <a:avLst/>
            <a:gdLst>
              <a:gd name="connsiteX0" fmla="*/ 0 w 12201832"/>
              <a:gd name="connsiteY0" fmla="*/ 1696065 h 1934497"/>
              <a:gd name="connsiteX1" fmla="*/ 12201832 w 12201832"/>
              <a:gd name="connsiteY1" fmla="*/ 0 h 1934497"/>
              <a:gd name="connsiteX2" fmla="*/ 12199374 w 12201832"/>
              <a:gd name="connsiteY2" fmla="*/ 1934497 h 1934497"/>
              <a:gd name="connsiteX3" fmla="*/ 4916 w 12201832"/>
              <a:gd name="connsiteY3" fmla="*/ 1934497 h 1934497"/>
              <a:gd name="connsiteX4" fmla="*/ 0 w 12201832"/>
              <a:gd name="connsiteY4" fmla="*/ 1696065 h 193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1934497">
                <a:moveTo>
                  <a:pt x="0" y="1696065"/>
                </a:moveTo>
                <a:lnTo>
                  <a:pt x="12201832" y="0"/>
                </a:lnTo>
                <a:cubicBezTo>
                  <a:pt x="12201013" y="644832"/>
                  <a:pt x="12200193" y="1289665"/>
                  <a:pt x="12199374" y="1934497"/>
                </a:cubicBezTo>
                <a:lnTo>
                  <a:pt x="4916" y="1934497"/>
                </a:lnTo>
                <a:cubicBezTo>
                  <a:pt x="3277" y="1855020"/>
                  <a:pt x="1639" y="1775542"/>
                  <a:pt x="0" y="1696065"/>
                </a:cubicBezTo>
                <a:close/>
              </a:path>
            </a:pathLst>
          </a:custGeom>
          <a:solidFill>
            <a:srgbClr val="122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0A229B8F-D195-41B9-9D1E-7BB46CFEA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3272D-6E1E-4395-BCB1-0155ECA01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32BF-0F5A-438E-9103-E714F9A50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B7CD0E4A-E7BE-47DB-AD7E-29D4F717A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14709F-1C2A-48E9-A452-D131E7348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CB03-103B-447B-88A4-7FCFF0F28151}" type="slidenum">
              <a:rPr lang="en-GB" smtClean="0"/>
              <a:t>‹#›</a:t>
            </a:fld>
            <a:endParaRPr lang="en-GB"/>
          </a:p>
        </p:txBody>
      </p:sp>
      <p:pic>
        <p:nvPicPr>
          <p:cNvPr id="9" name="Picture 8" descr="A close up of a logo&#10;&#10;Description automatically generated">
            <a:extLst>
              <a:ext uri="{FF2B5EF4-FFF2-40B4-BE49-F238E27FC236}">
                <a16:creationId xmlns:a16="http://schemas.microsoft.com/office/drawing/2014/main" id="{F2B95AE4-A1EE-476B-970D-E8898A7E177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610600" y="5574393"/>
            <a:ext cx="3309797" cy="1104316"/>
          </a:xfrm>
          <a:prstGeom prst="rect">
            <a:avLst/>
          </a:prstGeom>
        </p:spPr>
      </p:pic>
    </p:spTree>
    <p:extLst>
      <p:ext uri="{BB962C8B-B14F-4D97-AF65-F5344CB8AC3E}">
        <p14:creationId xmlns:p14="http://schemas.microsoft.com/office/powerpoint/2010/main" val="67694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A61594A-6AD2-4BCE-83A3-9AD87B755C1D}"/>
              </a:ext>
            </a:extLst>
          </p:cNvPr>
          <p:cNvSpPr/>
          <p:nvPr userDrawn="1"/>
        </p:nvSpPr>
        <p:spPr>
          <a:xfrm>
            <a:off x="-9832" y="4925962"/>
            <a:ext cx="12201833" cy="1934497"/>
          </a:xfrm>
          <a:custGeom>
            <a:avLst/>
            <a:gdLst>
              <a:gd name="connsiteX0" fmla="*/ 0 w 12201832"/>
              <a:gd name="connsiteY0" fmla="*/ 1696065 h 1934497"/>
              <a:gd name="connsiteX1" fmla="*/ 12201832 w 12201832"/>
              <a:gd name="connsiteY1" fmla="*/ 0 h 1934497"/>
              <a:gd name="connsiteX2" fmla="*/ 12199374 w 12201832"/>
              <a:gd name="connsiteY2" fmla="*/ 1934497 h 1934497"/>
              <a:gd name="connsiteX3" fmla="*/ 4916 w 12201832"/>
              <a:gd name="connsiteY3" fmla="*/ 1934497 h 1934497"/>
              <a:gd name="connsiteX4" fmla="*/ 0 w 12201832"/>
              <a:gd name="connsiteY4" fmla="*/ 1696065 h 193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1934497">
                <a:moveTo>
                  <a:pt x="0" y="1696065"/>
                </a:moveTo>
                <a:lnTo>
                  <a:pt x="12201832" y="0"/>
                </a:lnTo>
                <a:cubicBezTo>
                  <a:pt x="12201013" y="644832"/>
                  <a:pt x="12200193" y="1289665"/>
                  <a:pt x="12199374" y="1934497"/>
                </a:cubicBezTo>
                <a:lnTo>
                  <a:pt x="4916" y="1934497"/>
                </a:lnTo>
                <a:cubicBezTo>
                  <a:pt x="3277" y="1855020"/>
                  <a:pt x="1639" y="1775542"/>
                  <a:pt x="0" y="1696065"/>
                </a:cubicBezTo>
                <a:close/>
              </a:path>
            </a:pathLst>
          </a:custGeom>
          <a:solidFill>
            <a:srgbClr val="122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Placeholder 1">
            <a:extLst>
              <a:ext uri="{FF2B5EF4-FFF2-40B4-BE49-F238E27FC236}">
                <a16:creationId xmlns:a16="http://schemas.microsoft.com/office/drawing/2014/main" id="{0A229B8F-D195-41B9-9D1E-7BB46CFEA56D}"/>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3272D-6E1E-4395-BCB1-0155ECA016A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32BF-0F5A-438E-9103-E714F9A5071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44FD-78B8-4E7E-8A57-22C7D2B7E6AE}" type="datetimeFigureOut">
              <a:rPr lang="en-GB" smtClean="0"/>
              <a:t>20/10/2025</a:t>
            </a:fld>
            <a:endParaRPr lang="en-GB"/>
          </a:p>
        </p:txBody>
      </p:sp>
      <p:sp>
        <p:nvSpPr>
          <p:cNvPr id="5" name="Footer Placeholder 4">
            <a:extLst>
              <a:ext uri="{FF2B5EF4-FFF2-40B4-BE49-F238E27FC236}">
                <a16:creationId xmlns:a16="http://schemas.microsoft.com/office/drawing/2014/main" id="{B7CD0E4A-E7BE-47DB-AD7E-29D4F717A07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14709F-1C2A-48E9-A452-D131E734825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CB03-103B-447B-88A4-7FCFF0F28151}" type="slidenum">
              <a:rPr lang="en-GB" smtClean="0"/>
              <a:t>‹#›</a:t>
            </a:fld>
            <a:endParaRPr lang="en-GB"/>
          </a:p>
        </p:txBody>
      </p:sp>
      <p:pic>
        <p:nvPicPr>
          <p:cNvPr id="9" name="Picture 8" descr="A close up of a logo&#10;&#10;Description automatically generated">
            <a:extLst>
              <a:ext uri="{FF2B5EF4-FFF2-40B4-BE49-F238E27FC236}">
                <a16:creationId xmlns:a16="http://schemas.microsoft.com/office/drawing/2014/main" id="{F2B95AE4-A1EE-476B-970D-E8898A7E177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10602" y="5574393"/>
            <a:ext cx="3309797" cy="1104316"/>
          </a:xfrm>
          <a:prstGeom prst="rect">
            <a:avLst/>
          </a:prstGeom>
        </p:spPr>
      </p:pic>
    </p:spTree>
    <p:extLst>
      <p:ext uri="{BB962C8B-B14F-4D97-AF65-F5344CB8AC3E}">
        <p14:creationId xmlns:p14="http://schemas.microsoft.com/office/powerpoint/2010/main" val="134947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spd="slow">
    <p:fade/>
  </p:transition>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bBGtqMX6F02ld447C2Ao_Sk-LbXVxB1PmSU4pba3uH1UQUNPQ1FRNDRJR0UxVFBMMjVKUU01MExHTSQlQCN0PWcu&amp;route=shorturl" TargetMode="External"/><Relationship Id="rId2" Type="http://schemas.openxmlformats.org/officeDocument/2006/relationships/hyperlink" Target="https://forms.office.com/pages/responsepage.aspx?id=bBGtqMX6F02ld447C2Ao_Sk-LbXVxB1PmSU4pba3uH1UQTJIWVpZOEJETk1ONVY4SUZSNFdEOFlBUCQlQCN0PWcu&amp;route=shorturl"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7" Type="http://schemas.openxmlformats.org/officeDocument/2006/relationships/image" Target="../media/image15.tiff"/><Relationship Id="rId2" Type="http://schemas.openxmlformats.org/officeDocument/2006/relationships/image" Target="../media/image10.tiff"/><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if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Lhughes@wkgs.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kgs.org/joining-sixth-form"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www.unifrog.org/student" TargetMode="External"/><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954-D349-4BC0-B978-34725F8D3673}"/>
              </a:ext>
            </a:extLst>
          </p:cNvPr>
          <p:cNvSpPr>
            <a:spLocks noGrp="1"/>
          </p:cNvSpPr>
          <p:nvPr>
            <p:ph type="ctrTitle"/>
          </p:nvPr>
        </p:nvSpPr>
        <p:spPr>
          <a:xfrm>
            <a:off x="91502" y="1995427"/>
            <a:ext cx="11781183" cy="2500529"/>
          </a:xfrm>
        </p:spPr>
        <p:txBody>
          <a:bodyPr>
            <a:noAutofit/>
          </a:bodyPr>
          <a:lstStyle/>
          <a:p>
            <a:r>
              <a:rPr lang="en-GB" sz="8000">
                <a:ea typeface="Lato Black"/>
                <a:cs typeface="Lato Black"/>
              </a:rPr>
              <a:t>Welcome to </a:t>
            </a:r>
            <a:br>
              <a:rPr lang="en-GB" sz="8000">
                <a:ea typeface="Lato Black"/>
                <a:cs typeface="Lato Black"/>
              </a:rPr>
            </a:br>
            <a:r>
              <a:rPr lang="en-GB" sz="8000">
                <a:ea typeface="Lato Black"/>
                <a:cs typeface="Lato Black"/>
              </a:rPr>
              <a:t>Year 12 </a:t>
            </a:r>
            <a:br>
              <a:rPr lang="en-GB" sz="8000">
                <a:ea typeface="Lato Black"/>
                <a:cs typeface="Lato Black"/>
              </a:rPr>
            </a:br>
            <a:r>
              <a:rPr lang="en-GB" sz="8000">
                <a:ea typeface="Lato Black"/>
                <a:cs typeface="Lato Black"/>
              </a:rPr>
              <a:t>Information Evening</a:t>
            </a:r>
          </a:p>
        </p:txBody>
      </p:sp>
    </p:spTree>
    <p:extLst>
      <p:ext uri="{BB962C8B-B14F-4D97-AF65-F5344CB8AC3E}">
        <p14:creationId xmlns:p14="http://schemas.microsoft.com/office/powerpoint/2010/main" val="350421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4B-A033-E47F-E44E-97A4B866286D}"/>
              </a:ext>
            </a:extLst>
          </p:cNvPr>
          <p:cNvSpPr>
            <a:spLocks noGrp="1"/>
          </p:cNvSpPr>
          <p:nvPr>
            <p:ph type="title"/>
          </p:nvPr>
        </p:nvSpPr>
        <p:spPr>
          <a:xfrm>
            <a:off x="131617" y="285749"/>
            <a:ext cx="6124803" cy="540327"/>
          </a:xfrm>
        </p:spPr>
        <p:txBody>
          <a:bodyPr>
            <a:noAutofit/>
          </a:bodyPr>
          <a:lstStyle/>
          <a:p>
            <a:r>
              <a:rPr lang="en-GB" sz="4000" b="1">
                <a:ea typeface="Lato Light"/>
                <a:cs typeface="Arial"/>
              </a:rPr>
              <a:t>Sixth Form Dress Code</a:t>
            </a:r>
            <a:r>
              <a:rPr lang="en-GB" sz="4000" b="1"/>
              <a:t>	</a:t>
            </a:r>
            <a:endParaRPr lang="en-US" sz="4000" b="1"/>
          </a:p>
        </p:txBody>
      </p:sp>
      <p:sp>
        <p:nvSpPr>
          <p:cNvPr id="3" name="Content Placeholder 2">
            <a:extLst>
              <a:ext uri="{FF2B5EF4-FFF2-40B4-BE49-F238E27FC236}">
                <a16:creationId xmlns:a16="http://schemas.microsoft.com/office/drawing/2014/main" id="{29BA7580-ABF0-D8B9-DE9C-AD97624490DD}"/>
              </a:ext>
            </a:extLst>
          </p:cNvPr>
          <p:cNvSpPr>
            <a:spLocks noGrp="1"/>
          </p:cNvSpPr>
          <p:nvPr>
            <p:ph idx="1"/>
          </p:nvPr>
        </p:nvSpPr>
        <p:spPr>
          <a:xfrm>
            <a:off x="766885" y="555912"/>
            <a:ext cx="5671931" cy="4839999"/>
          </a:xfrm>
        </p:spPr>
        <p:txBody>
          <a:bodyPr vert="horz" lIns="91440" tIns="45720" rIns="91440" bIns="45720" rtlCol="0" anchor="t">
            <a:normAutofit fontScale="62500" lnSpcReduction="20000"/>
          </a:bodyPr>
          <a:lstStyle/>
          <a:p>
            <a:pPr marL="0" lvl="0" indent="0">
              <a:lnSpc>
                <a:spcPct val="115000"/>
              </a:lnSpc>
              <a:spcAft>
                <a:spcPts val="800"/>
              </a:spcAft>
              <a:buNone/>
            </a:pPr>
            <a:endParaRPr lang="en-GB" sz="4800">
              <a:effectLst/>
              <a:latin typeface="Lato Light"/>
              <a:ea typeface="Calibri" panose="020F0502020204030204" pitchFamily="34" charset="0"/>
              <a:cs typeface="Times New Roman"/>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Tailored trousers or skirt (appropriate in length and worn with tights)</a:t>
            </a:r>
          </a:p>
          <a:p>
            <a:pPr marL="34290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Tops and shirts should be smart</a:t>
            </a:r>
            <a:r>
              <a:rPr lang="en-GB" sz="4800">
                <a:latin typeface="Lato Light"/>
                <a:ea typeface="Calibri" panose="020F0502020204030204" pitchFamily="34" charset="0"/>
                <a:cs typeface="Times New Roman"/>
              </a:rPr>
              <a:t> </a:t>
            </a:r>
            <a:endParaRPr lang="en-GB" sz="4800">
              <a:latin typeface="Lato Ligh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Leather or leather effect </a:t>
            </a:r>
            <a:r>
              <a:rPr lang="en-GB" sz="4800" b="1">
                <a:effectLst/>
                <a:latin typeface="Lato Light"/>
                <a:ea typeface="Calibri" panose="020F0502020204030204" pitchFamily="34" charset="0"/>
                <a:cs typeface="Times New Roman"/>
              </a:rPr>
              <a:t>shoes</a:t>
            </a:r>
            <a:endParaRPr lang="en-GB" sz="4800">
              <a:effectLst/>
              <a:latin typeface="Lato Light"/>
              <a:ea typeface="Calibri" panose="020F0502020204030204" pitchFamily="34" charset="0"/>
              <a:cs typeface="Times New Roman"/>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Lanyard</a:t>
            </a: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Natural hair colour</a:t>
            </a:r>
          </a:p>
          <a:p>
            <a:pPr marL="0" indent="0">
              <a:lnSpc>
                <a:spcPct val="107000"/>
              </a:lnSpc>
              <a:spcAft>
                <a:spcPts val="800"/>
              </a:spcAft>
              <a:buNone/>
            </a:pPr>
            <a:endParaRPr lang="en-GB" sz="4800" b="1" u="sng">
              <a:latin typeface="Arial"/>
              <a:cs typeface="Times New Roman"/>
            </a:endParaRPr>
          </a:p>
          <a:p>
            <a:pPr marL="0" indent="0">
              <a:buNone/>
            </a:pPr>
            <a:endParaRPr lang="en-GB">
              <a:ea typeface="Lato Light"/>
              <a:cs typeface="Lato Light"/>
            </a:endParaRPr>
          </a:p>
        </p:txBody>
      </p:sp>
      <p:sp>
        <p:nvSpPr>
          <p:cNvPr id="5" name="Content Placeholder 2">
            <a:extLst>
              <a:ext uri="{FF2B5EF4-FFF2-40B4-BE49-F238E27FC236}">
                <a16:creationId xmlns:a16="http://schemas.microsoft.com/office/drawing/2014/main" id="{D7635BF1-5C33-4E05-F6FD-32EA69D15D4D}"/>
              </a:ext>
            </a:extLst>
          </p:cNvPr>
          <p:cNvSpPr txBox="1">
            <a:spLocks/>
          </p:cNvSpPr>
          <p:nvPr/>
        </p:nvSpPr>
        <p:spPr>
          <a:xfrm>
            <a:off x="6898108" y="283396"/>
            <a:ext cx="5162274" cy="4839999"/>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800"/>
              </a:spcAft>
              <a:buNone/>
            </a:pPr>
            <a:r>
              <a:rPr lang="en-GB" sz="2000" b="1" u="sng">
                <a:latin typeface="Lato Light"/>
                <a:ea typeface="Calibri" panose="020F0502020204030204" pitchFamily="34" charset="0"/>
                <a:cs typeface="Times New Roman"/>
              </a:rPr>
              <a:t>Not Appropriate for School</a:t>
            </a:r>
            <a:endParaRPr lang="en-GB" sz="2000">
              <a:latin typeface="Lato Light"/>
              <a:ea typeface="Calibri" panose="020F0502020204030204" pitchFamily="34" charset="0"/>
              <a:cs typeface="Times New Roman"/>
            </a:endParaRP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Hoodies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Jeans </a:t>
            </a:r>
            <a:endParaRPr lang="en-GB" sz="2000">
              <a:latin typeface="Lato Light"/>
              <a:ea typeface="Calibri" panose="020F0502020204030204" pitchFamily="34"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Shorts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Tracksuit bottoms                                   </a:t>
            </a:r>
            <a:endParaRPr lang="en-GB" sz="2000" b="1">
              <a:latin typeface="Lato Light"/>
              <a:ea typeface="Calibri" panose="020F0502020204030204" pitchFamily="34" charset="0"/>
              <a:cs typeface="Times New Roman"/>
            </a:endParaRP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 Leggings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Tight fitting or short skirts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Tops with large logos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Strappy tops</a:t>
            </a: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Flip flops </a:t>
            </a:r>
            <a:endParaRPr lang="en-GB" sz="2000">
              <a:latin typeface="Lato Light"/>
              <a:ea typeface="Calibri" panose="020F0502020204030204" pitchFamily="34" charset="0"/>
              <a:cs typeface="Times New Roman" panose="02020603050405020304" pitchFamily="18" charset="0"/>
            </a:endParaRPr>
          </a:p>
          <a:p>
            <a:pPr marL="342900" indent="-342900">
              <a:lnSpc>
                <a:spcPct val="100000"/>
              </a:lnSpc>
              <a:spcAft>
                <a:spcPts val="800"/>
              </a:spcAft>
              <a:buFont typeface="Symbol" panose="05050102010706020507" pitchFamily="18" charset="2"/>
              <a:buChar char=""/>
            </a:pPr>
            <a:r>
              <a:rPr lang="en-GB" sz="2000">
                <a:latin typeface="Lato Light"/>
                <a:ea typeface="Calibri" panose="020F0502020204030204" pitchFamily="34" charset="0"/>
                <a:cs typeface="Times New Roman"/>
              </a:rPr>
              <a:t>Trainers (or similar)/Canvas shoes/Uggs</a:t>
            </a:r>
          </a:p>
        </p:txBody>
      </p:sp>
    </p:spTree>
    <p:extLst>
      <p:ext uri="{BB962C8B-B14F-4D97-AF65-F5344CB8AC3E}">
        <p14:creationId xmlns:p14="http://schemas.microsoft.com/office/powerpoint/2010/main" val="33841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4B-A033-E47F-E44E-97A4B866286D}"/>
              </a:ext>
            </a:extLst>
          </p:cNvPr>
          <p:cNvSpPr>
            <a:spLocks noGrp="1"/>
          </p:cNvSpPr>
          <p:nvPr>
            <p:ph type="title"/>
          </p:nvPr>
        </p:nvSpPr>
        <p:spPr>
          <a:xfrm>
            <a:off x="838200" y="62279"/>
            <a:ext cx="10515600" cy="1325563"/>
          </a:xfrm>
        </p:spPr>
        <p:txBody>
          <a:bodyPr/>
          <a:lstStyle/>
          <a:p>
            <a:r>
              <a:rPr lang="en-GB"/>
              <a:t>Attendance and Punctuality	</a:t>
            </a:r>
          </a:p>
        </p:txBody>
      </p:sp>
      <p:sp>
        <p:nvSpPr>
          <p:cNvPr id="3" name="Content Placeholder 2">
            <a:extLst>
              <a:ext uri="{FF2B5EF4-FFF2-40B4-BE49-F238E27FC236}">
                <a16:creationId xmlns:a16="http://schemas.microsoft.com/office/drawing/2014/main" id="{29BA7580-ABF0-D8B9-DE9C-AD97624490DD}"/>
              </a:ext>
            </a:extLst>
          </p:cNvPr>
          <p:cNvSpPr>
            <a:spLocks noGrp="1"/>
          </p:cNvSpPr>
          <p:nvPr>
            <p:ph idx="1"/>
          </p:nvPr>
        </p:nvSpPr>
        <p:spPr>
          <a:xfrm>
            <a:off x="838200" y="1229702"/>
            <a:ext cx="10515600" cy="4947261"/>
          </a:xfrm>
        </p:spPr>
        <p:txBody>
          <a:bodyPr vert="horz" lIns="91440" tIns="45720" rIns="91440" bIns="45720" rtlCol="0" anchor="t">
            <a:normAutofit/>
          </a:bodyPr>
          <a:lstStyle/>
          <a:p>
            <a:pPr marL="0" indent="0">
              <a:buNone/>
            </a:pPr>
            <a:r>
              <a:rPr lang="en-GB"/>
              <a:t>•</a:t>
            </a:r>
            <a:r>
              <a:rPr lang="en-GB" sz="2000"/>
              <a:t>Good attendance and punctuality is crucial for academic success. Attendance and punctuality in Sixth Form will be carefully monitored and attendance should not fall below 95%. </a:t>
            </a:r>
            <a:endParaRPr lang="en-US" sz="2000">
              <a:ea typeface="Lato Light"/>
              <a:cs typeface="Lato Light"/>
            </a:endParaRPr>
          </a:p>
          <a:p>
            <a:r>
              <a:rPr lang="en-GB" sz="2000"/>
              <a:t>Information on this is often requested by universities and employers. </a:t>
            </a:r>
            <a:endParaRPr lang="en-GB" sz="2000">
              <a:ea typeface="Lato Light"/>
              <a:cs typeface="Lato Light"/>
            </a:endParaRPr>
          </a:p>
          <a:p>
            <a:pPr marL="0" indent="0">
              <a:buNone/>
            </a:pPr>
            <a:r>
              <a:rPr lang="en-GB" sz="2000"/>
              <a:t>• Registration takes place 8.50am to 9.10am in the morning and 12.50pm to 12.55pm in the afternoon </a:t>
            </a:r>
            <a:r>
              <a:rPr lang="en-GB" sz="2000" b="1"/>
              <a:t>– in form rooms </a:t>
            </a:r>
            <a:endParaRPr lang="en-GB" sz="2000"/>
          </a:p>
          <a:p>
            <a:pPr marL="0" indent="0">
              <a:buNone/>
            </a:pPr>
            <a:r>
              <a:rPr lang="en-GB" sz="2000"/>
              <a:t>• Students should arrive in the form room before the start time – </a:t>
            </a:r>
            <a:r>
              <a:rPr lang="en-GB" sz="2000" b="1"/>
              <a:t>otherwise sign in at reception on arrival to school. </a:t>
            </a:r>
          </a:p>
          <a:p>
            <a:pPr marL="0" indent="0">
              <a:buNone/>
            </a:pPr>
            <a:r>
              <a:rPr lang="en-GB">
                <a:ea typeface="Lato Light"/>
                <a:cs typeface="Lato Light"/>
              </a:rPr>
              <a:t>• </a:t>
            </a:r>
            <a:r>
              <a:rPr lang="en-GB" sz="2000">
                <a:ea typeface="Lato Light"/>
                <a:cs typeface="Lato Light"/>
              </a:rPr>
              <a:t>Lateness is monitored and appropriate staff will follow up.</a:t>
            </a:r>
          </a:p>
        </p:txBody>
      </p:sp>
    </p:spTree>
    <p:extLst>
      <p:ext uri="{BB962C8B-B14F-4D97-AF65-F5344CB8AC3E}">
        <p14:creationId xmlns:p14="http://schemas.microsoft.com/office/powerpoint/2010/main" val="102128795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80D2-B2BB-CE93-8798-C47DBD5001C9}"/>
              </a:ext>
            </a:extLst>
          </p:cNvPr>
          <p:cNvSpPr>
            <a:spLocks noGrp="1"/>
          </p:cNvSpPr>
          <p:nvPr>
            <p:ph type="title"/>
          </p:nvPr>
        </p:nvSpPr>
        <p:spPr>
          <a:xfrm>
            <a:off x="838200" y="208817"/>
            <a:ext cx="10515600" cy="1266948"/>
          </a:xfrm>
        </p:spPr>
        <p:txBody>
          <a:bodyPr/>
          <a:lstStyle/>
          <a:p>
            <a:r>
              <a:rPr lang="en-GB">
                <a:ea typeface="Lato Black"/>
                <a:cs typeface="Lato Black"/>
              </a:rPr>
              <a:t>ABSENCE PROCEDURE</a:t>
            </a:r>
            <a:endParaRPr lang="en-US"/>
          </a:p>
          <a:p>
            <a:endParaRPr lang="en-GB">
              <a:ea typeface="Lato Black"/>
              <a:cs typeface="Lato Black"/>
            </a:endParaRPr>
          </a:p>
        </p:txBody>
      </p:sp>
      <p:sp>
        <p:nvSpPr>
          <p:cNvPr id="3" name="Content Placeholder 2">
            <a:extLst>
              <a:ext uri="{FF2B5EF4-FFF2-40B4-BE49-F238E27FC236}">
                <a16:creationId xmlns:a16="http://schemas.microsoft.com/office/drawing/2014/main" id="{7C6A459F-F539-ADE9-1B06-D2ED227D9254}"/>
              </a:ext>
            </a:extLst>
          </p:cNvPr>
          <p:cNvSpPr>
            <a:spLocks noGrp="1"/>
          </p:cNvSpPr>
          <p:nvPr>
            <p:ph idx="1"/>
          </p:nvPr>
        </p:nvSpPr>
        <p:spPr>
          <a:xfrm>
            <a:off x="838200" y="1083165"/>
            <a:ext cx="10515600" cy="5093798"/>
          </a:xfrm>
        </p:spPr>
        <p:txBody>
          <a:bodyPr vert="horz" lIns="91440" tIns="45720" rIns="91440" bIns="45720" rtlCol="0" anchor="t">
            <a:normAutofit fontScale="62500" lnSpcReduction="20000"/>
          </a:bodyPr>
          <a:lstStyle/>
          <a:p>
            <a:pPr marL="0" indent="0">
              <a:buNone/>
            </a:pPr>
            <a:r>
              <a:rPr lang="en-GB" b="1">
                <a:ea typeface="Lato Light"/>
                <a:cs typeface="Lato Light"/>
              </a:rPr>
              <a:t>Unforeseen absences</a:t>
            </a:r>
            <a:endParaRPr lang="en-US" b="1"/>
          </a:p>
          <a:p>
            <a:r>
              <a:rPr lang="en-GB">
                <a:ea typeface="Lato Light"/>
                <a:cs typeface="Lato Light"/>
              </a:rPr>
              <a:t>Parent/guardian/ward to contact school by telephone or e-mail (attendance@wkgs.net) on each day of absence, explaining the reason for the absence.</a:t>
            </a:r>
            <a:endParaRPr lang="en-GB"/>
          </a:p>
          <a:p>
            <a:endParaRPr lang="en-GB"/>
          </a:p>
          <a:p>
            <a:pPr marL="0" indent="0">
              <a:buNone/>
            </a:pPr>
            <a:r>
              <a:rPr lang="en-GB" b="1">
                <a:ea typeface="Lato Light"/>
                <a:cs typeface="Lato Light"/>
              </a:rPr>
              <a:t>Medical and dental appointments</a:t>
            </a:r>
          </a:p>
          <a:p>
            <a:r>
              <a:rPr lang="en-GB">
                <a:ea typeface="Lato Light"/>
                <a:cs typeface="Lato Light"/>
              </a:rPr>
              <a:t>Students should complete the online form prior to appointments. Evidence of the appointment should be attached.</a:t>
            </a:r>
            <a:endParaRPr lang="en-GB"/>
          </a:p>
          <a:p>
            <a:endParaRPr lang="en-GB"/>
          </a:p>
          <a:p>
            <a:pPr marL="0" indent="0">
              <a:buNone/>
            </a:pPr>
            <a:r>
              <a:rPr lang="en-GB" b="1">
                <a:ea typeface="Lato Light"/>
                <a:cs typeface="Lato Light"/>
              </a:rPr>
              <a:t>Other planned absence</a:t>
            </a:r>
          </a:p>
          <a:p>
            <a:r>
              <a:rPr lang="en-GB">
                <a:ea typeface="Lato Light"/>
                <a:cs typeface="Lato Light"/>
              </a:rPr>
              <a:t>Leave of absence form should be completed on and sent to attendance@wkgs.net in advance for Head Teacher's approval.</a:t>
            </a:r>
            <a:endParaRPr lang="en-GB"/>
          </a:p>
          <a:p>
            <a:pPr marL="0" indent="0">
              <a:buNone/>
            </a:pPr>
            <a:r>
              <a:rPr lang="en-GB" sz="2700">
                <a:ea typeface="Lato Light"/>
                <a:cs typeface="Lato Light"/>
              </a:rPr>
              <a:t>NOTE: </a:t>
            </a:r>
            <a:r>
              <a:rPr lang="en-GB">
                <a:ea typeface="Lato Light"/>
                <a:cs typeface="Lato Light"/>
              </a:rPr>
              <a:t>Absences will be recorded as unauthorised until the appropriate paperwork is complete and returned. </a:t>
            </a:r>
            <a:endParaRPr lang="en-GB"/>
          </a:p>
          <a:p>
            <a:endParaRPr lang="en-GB">
              <a:ea typeface="Lato Light"/>
              <a:cs typeface="Lato Light"/>
            </a:endParaRPr>
          </a:p>
        </p:txBody>
      </p:sp>
    </p:spTree>
    <p:extLst>
      <p:ext uri="{BB962C8B-B14F-4D97-AF65-F5344CB8AC3E}">
        <p14:creationId xmlns:p14="http://schemas.microsoft.com/office/powerpoint/2010/main" val="209962851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444991-5438-F44F-BB37-657C38734920}"/>
              </a:ext>
            </a:extLst>
          </p:cNvPr>
          <p:cNvSpPr>
            <a:spLocks noGrp="1"/>
          </p:cNvSpPr>
          <p:nvPr>
            <p:ph idx="1"/>
          </p:nvPr>
        </p:nvSpPr>
        <p:spPr>
          <a:xfrm>
            <a:off x="945575" y="197138"/>
            <a:ext cx="6415809" cy="6048519"/>
          </a:xfrm>
        </p:spPr>
        <p:txBody>
          <a:bodyPr vert="horz" lIns="91440" tIns="45720" rIns="91440" bIns="45720" rtlCol="0" anchor="t">
            <a:normAutofit/>
          </a:bodyPr>
          <a:lstStyle/>
          <a:p>
            <a:r>
              <a:rPr lang="en-GB">
                <a:ea typeface="+mn-lt"/>
                <a:cs typeface="+mn-lt"/>
                <a:hlinkClick r:id="rId2"/>
              </a:rPr>
              <a:t>Medical Appointment Absences 25-26</a:t>
            </a:r>
            <a:r>
              <a:rPr lang="en-GB">
                <a:ea typeface="+mn-lt"/>
                <a:cs typeface="+mn-lt"/>
              </a:rPr>
              <a:t> – </a:t>
            </a:r>
            <a:r>
              <a:rPr lang="en-GB" b="1">
                <a:ea typeface="+mn-lt"/>
                <a:cs typeface="+mn-lt"/>
              </a:rPr>
              <a:t>MUST</a:t>
            </a:r>
            <a:r>
              <a:rPr lang="en-GB">
                <a:ea typeface="+mn-lt"/>
                <a:cs typeface="+mn-lt"/>
              </a:rPr>
              <a:t> upload evidence (appointments should be made outside of ALL timetabled lessons)</a:t>
            </a:r>
          </a:p>
          <a:p>
            <a:pPr marL="0" indent="0">
              <a:buNone/>
            </a:pPr>
            <a:endParaRPr lang="en-GB">
              <a:ea typeface="+mn-lt"/>
              <a:cs typeface="+mn-lt"/>
            </a:endParaRPr>
          </a:p>
          <a:p>
            <a:r>
              <a:rPr lang="en-GB">
                <a:ea typeface="+mn-lt"/>
                <a:cs typeface="+mn-lt"/>
                <a:hlinkClick r:id="rId3"/>
              </a:rPr>
              <a:t>West Kirby Grammar School - Leave of Absence Form</a:t>
            </a:r>
            <a:r>
              <a:rPr lang="en-GB">
                <a:ea typeface="+mn-lt"/>
                <a:cs typeface="+mn-lt"/>
              </a:rPr>
              <a:t> – for all absences other than medical appointments</a:t>
            </a:r>
            <a:endParaRPr lang="en-GB"/>
          </a:p>
          <a:p>
            <a:endParaRPr lang="en-GB">
              <a:ea typeface="Lato Light"/>
              <a:cs typeface="Lato Light"/>
            </a:endParaRPr>
          </a:p>
        </p:txBody>
      </p:sp>
      <p:pic>
        <p:nvPicPr>
          <p:cNvPr id="8" name="Picture 7" descr="A qr code on a white background&#10;&#10;AI-generated content may be incorrect.">
            <a:extLst>
              <a:ext uri="{FF2B5EF4-FFF2-40B4-BE49-F238E27FC236}">
                <a16:creationId xmlns:a16="http://schemas.microsoft.com/office/drawing/2014/main" id="{CE73E76B-B522-5BE5-C3CE-AEA3715A063C}"/>
              </a:ext>
            </a:extLst>
          </p:cNvPr>
          <p:cNvPicPr>
            <a:picLocks noChangeAspect="1"/>
          </p:cNvPicPr>
          <p:nvPr/>
        </p:nvPicPr>
        <p:blipFill>
          <a:blip r:embed="rId4"/>
          <a:stretch>
            <a:fillRect/>
          </a:stretch>
        </p:blipFill>
        <p:spPr>
          <a:xfrm>
            <a:off x="7954528" y="3308928"/>
            <a:ext cx="1931844" cy="1940503"/>
          </a:xfrm>
          <a:prstGeom prst="rect">
            <a:avLst/>
          </a:prstGeom>
        </p:spPr>
      </p:pic>
      <p:pic>
        <p:nvPicPr>
          <p:cNvPr id="9" name="Picture 8" descr="A qr code on a white background&#10;&#10;AI-generated content may be incorrect.">
            <a:extLst>
              <a:ext uri="{FF2B5EF4-FFF2-40B4-BE49-F238E27FC236}">
                <a16:creationId xmlns:a16="http://schemas.microsoft.com/office/drawing/2014/main" id="{432566C5-6931-3B7F-02D1-277F8A0E4273}"/>
              </a:ext>
            </a:extLst>
          </p:cNvPr>
          <p:cNvPicPr>
            <a:picLocks noChangeAspect="1"/>
          </p:cNvPicPr>
          <p:nvPr/>
        </p:nvPicPr>
        <p:blipFill>
          <a:blip r:embed="rId5"/>
          <a:stretch>
            <a:fillRect/>
          </a:stretch>
        </p:blipFill>
        <p:spPr>
          <a:xfrm>
            <a:off x="7954528" y="383019"/>
            <a:ext cx="1939637" cy="2026228"/>
          </a:xfrm>
          <a:prstGeom prst="rect">
            <a:avLst/>
          </a:prstGeom>
        </p:spPr>
      </p:pic>
    </p:spTree>
    <p:extLst>
      <p:ext uri="{BB962C8B-B14F-4D97-AF65-F5344CB8AC3E}">
        <p14:creationId xmlns:p14="http://schemas.microsoft.com/office/powerpoint/2010/main" val="15767554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18A2-D118-BE0E-95A5-AF3A66A778CA}"/>
              </a:ext>
            </a:extLst>
          </p:cNvPr>
          <p:cNvSpPr>
            <a:spLocks noGrp="1"/>
          </p:cNvSpPr>
          <p:nvPr>
            <p:ph type="title"/>
          </p:nvPr>
        </p:nvSpPr>
        <p:spPr/>
        <p:txBody>
          <a:bodyPr/>
          <a:lstStyle/>
          <a:p>
            <a:r>
              <a:rPr lang="en-US">
                <a:ea typeface="Lato Black"/>
                <a:cs typeface="Lato Black"/>
              </a:rPr>
              <a:t>Work Ethic</a:t>
            </a:r>
            <a:endParaRPr lang="en-US"/>
          </a:p>
        </p:txBody>
      </p:sp>
      <p:sp>
        <p:nvSpPr>
          <p:cNvPr id="3" name="Content Placeholder 2">
            <a:extLst>
              <a:ext uri="{FF2B5EF4-FFF2-40B4-BE49-F238E27FC236}">
                <a16:creationId xmlns:a16="http://schemas.microsoft.com/office/drawing/2014/main" id="{AF8563BF-E604-3238-F226-0525E769C69A}"/>
              </a:ext>
            </a:extLst>
          </p:cNvPr>
          <p:cNvSpPr>
            <a:spLocks noGrp="1"/>
          </p:cNvSpPr>
          <p:nvPr>
            <p:ph idx="1"/>
          </p:nvPr>
        </p:nvSpPr>
        <p:spPr>
          <a:xfrm>
            <a:off x="838200" y="1501160"/>
            <a:ext cx="10515600" cy="4778991"/>
          </a:xfrm>
        </p:spPr>
        <p:txBody>
          <a:bodyPr vert="horz" lIns="91440" tIns="45720" rIns="91440" bIns="45720" rtlCol="0" anchor="t">
            <a:normAutofit/>
          </a:bodyPr>
          <a:lstStyle/>
          <a:p>
            <a:r>
              <a:rPr lang="en-US">
                <a:ea typeface="Lato Light"/>
                <a:cs typeface="Lato Light"/>
              </a:rPr>
              <a:t>Use of lesson time and subject staff</a:t>
            </a:r>
          </a:p>
          <a:p>
            <a:r>
              <a:rPr lang="en-US">
                <a:ea typeface="Lato Light"/>
                <a:cs typeface="Lato Light"/>
              </a:rPr>
              <a:t>Attendance at support sessions</a:t>
            </a:r>
          </a:p>
          <a:p>
            <a:r>
              <a:rPr lang="en-US">
                <a:ea typeface="Lato Light"/>
                <a:cs typeface="Lato Light"/>
              </a:rPr>
              <a:t>Free lessons – used wisely reduces work time at home</a:t>
            </a:r>
          </a:p>
          <a:p>
            <a:r>
              <a:rPr lang="en-US">
                <a:ea typeface="Lato Light"/>
                <a:cs typeface="Lato Light"/>
              </a:rPr>
              <a:t>Going the extra mile – super curricular</a:t>
            </a:r>
          </a:p>
          <a:p>
            <a:r>
              <a:rPr lang="en-US">
                <a:ea typeface="Lato Light"/>
                <a:cs typeface="Lato Light"/>
              </a:rPr>
              <a:t>Minimum of 3 hours independent study per day</a:t>
            </a:r>
          </a:p>
          <a:p>
            <a:r>
              <a:rPr lang="en-US">
                <a:ea typeface="Lato Light"/>
                <a:cs typeface="Lato Light"/>
              </a:rPr>
              <a:t>Supervised study - not for homework</a:t>
            </a:r>
          </a:p>
          <a:p>
            <a:endParaRPr lang="en-US">
              <a:ea typeface="Lato Light"/>
              <a:cs typeface="Lato Light"/>
            </a:endParaRPr>
          </a:p>
          <a:p>
            <a:endParaRPr lang="en-US">
              <a:ea typeface="Lato Light"/>
              <a:cs typeface="Lato Light"/>
            </a:endParaRPr>
          </a:p>
        </p:txBody>
      </p:sp>
    </p:spTree>
    <p:extLst>
      <p:ext uri="{BB962C8B-B14F-4D97-AF65-F5344CB8AC3E}">
        <p14:creationId xmlns:p14="http://schemas.microsoft.com/office/powerpoint/2010/main" val="1407631541"/>
      </p:ext>
    </p:extLst>
  </p:cSld>
  <p:clrMapOvr>
    <a:masterClrMapping/>
  </p:clrMapOvr>
  <p:transition spd="slow" advTm="8108">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DD68-91B7-C71A-87D5-B6EA5C47DEED}"/>
              </a:ext>
            </a:extLst>
          </p:cNvPr>
          <p:cNvSpPr>
            <a:spLocks noGrp="1"/>
          </p:cNvSpPr>
          <p:nvPr>
            <p:ph type="title"/>
          </p:nvPr>
        </p:nvSpPr>
        <p:spPr>
          <a:xfrm>
            <a:off x="838200" y="1973587"/>
            <a:ext cx="10515600" cy="1325563"/>
          </a:xfrm>
        </p:spPr>
        <p:txBody>
          <a:bodyPr/>
          <a:lstStyle/>
          <a:p>
            <a:pPr algn="ctr"/>
            <a:r>
              <a:rPr lang="en-GB"/>
              <a:t>MANAGING THE WORKLOAD</a:t>
            </a:r>
          </a:p>
        </p:txBody>
      </p:sp>
    </p:spTree>
    <p:extLst>
      <p:ext uri="{BB962C8B-B14F-4D97-AF65-F5344CB8AC3E}">
        <p14:creationId xmlns:p14="http://schemas.microsoft.com/office/powerpoint/2010/main" val="11021436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46F75-8EE5-2650-416B-AF75D3D1A8F2}"/>
              </a:ext>
            </a:extLst>
          </p:cNvPr>
          <p:cNvPicPr>
            <a:picLocks noChangeAspect="1"/>
          </p:cNvPicPr>
          <p:nvPr/>
        </p:nvPicPr>
        <p:blipFill>
          <a:blip r:embed="rId2"/>
          <a:stretch>
            <a:fillRect/>
          </a:stretch>
        </p:blipFill>
        <p:spPr>
          <a:xfrm>
            <a:off x="0" y="15761"/>
            <a:ext cx="12192000" cy="6826477"/>
          </a:xfrm>
          <a:prstGeom prst="rect">
            <a:avLst/>
          </a:prstGeom>
        </p:spPr>
      </p:pic>
      <p:sp>
        <p:nvSpPr>
          <p:cNvPr id="11" name="Rectangle 10">
            <a:extLst>
              <a:ext uri="{FF2B5EF4-FFF2-40B4-BE49-F238E27FC236}">
                <a16:creationId xmlns:a16="http://schemas.microsoft.com/office/drawing/2014/main" id="{7C42458B-C95E-8484-1EE6-CDD29513682F}"/>
              </a:ext>
            </a:extLst>
          </p:cNvPr>
          <p:cNvSpPr/>
          <p:nvPr/>
        </p:nvSpPr>
        <p:spPr>
          <a:xfrm>
            <a:off x="10245687" y="3073706"/>
            <a:ext cx="1946313" cy="13330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F7E525B-6B40-F9FD-63CB-CCA08458D670}"/>
              </a:ext>
            </a:extLst>
          </p:cNvPr>
          <p:cNvSpPr/>
          <p:nvPr/>
        </p:nvSpPr>
        <p:spPr>
          <a:xfrm>
            <a:off x="6224530" y="1597446"/>
            <a:ext cx="1934379" cy="137710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D601B73-561C-14FB-3166-577B30A6A5E7}"/>
              </a:ext>
            </a:extLst>
          </p:cNvPr>
          <p:cNvSpPr/>
          <p:nvPr/>
        </p:nvSpPr>
        <p:spPr>
          <a:xfrm>
            <a:off x="6191479" y="3816427"/>
            <a:ext cx="2027104" cy="54625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450673F-9656-6F86-D7DF-C325C4E0D082}"/>
              </a:ext>
            </a:extLst>
          </p:cNvPr>
          <p:cNvSpPr/>
          <p:nvPr/>
        </p:nvSpPr>
        <p:spPr>
          <a:xfrm>
            <a:off x="8251633" y="1620398"/>
            <a:ext cx="1934379" cy="137710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2ECCC53-D5FC-5652-68EB-E04079737639}"/>
              </a:ext>
            </a:extLst>
          </p:cNvPr>
          <p:cNvSpPr/>
          <p:nvPr/>
        </p:nvSpPr>
        <p:spPr>
          <a:xfrm>
            <a:off x="2142781" y="4775812"/>
            <a:ext cx="2027104" cy="137710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B25D75-C533-9DAC-ABC4-B93DB8DB7B66}"/>
              </a:ext>
            </a:extLst>
          </p:cNvPr>
          <p:cNvSpPr/>
          <p:nvPr/>
        </p:nvSpPr>
        <p:spPr>
          <a:xfrm>
            <a:off x="4164375" y="6051015"/>
            <a:ext cx="2027104" cy="546252"/>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848570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2E9A1EC-74BE-4284-358C-3853BBC85BC4}"/>
              </a:ext>
            </a:extLst>
          </p:cNvPr>
          <p:cNvGrpSpPr/>
          <p:nvPr/>
        </p:nvGrpSpPr>
        <p:grpSpPr>
          <a:xfrm>
            <a:off x="696930" y="1353651"/>
            <a:ext cx="5375512" cy="4785119"/>
            <a:chOff x="696930" y="1353651"/>
            <a:chExt cx="5375512" cy="4785119"/>
          </a:xfrm>
        </p:grpSpPr>
        <p:pic>
          <p:nvPicPr>
            <p:cNvPr id="8" name="Picture 7"/>
            <p:cNvPicPr>
              <a:picLocks noChangeAspect="1"/>
            </p:cNvPicPr>
            <p:nvPr/>
          </p:nvPicPr>
          <p:blipFill rotWithShape="1">
            <a:blip r:embed="rId2"/>
            <a:srcRect l="51209" t="-1775" r="-3993" b="54270"/>
            <a:stretch/>
          </p:blipFill>
          <p:spPr>
            <a:xfrm flipV="1">
              <a:off x="701411" y="4847301"/>
              <a:ext cx="1444818" cy="1291469"/>
            </a:xfrm>
            <a:prstGeom prst="rect">
              <a:avLst/>
            </a:prstGeom>
          </p:spPr>
        </p:pic>
        <p:pic>
          <p:nvPicPr>
            <p:cNvPr id="9" name="Picture 8"/>
            <p:cNvPicPr>
              <a:picLocks noChangeAspect="1"/>
            </p:cNvPicPr>
            <p:nvPr/>
          </p:nvPicPr>
          <p:blipFill rotWithShape="1">
            <a:blip r:embed="rId2"/>
            <a:srcRect l="51209" t="-1775" r="-3993" b="54270"/>
            <a:stretch/>
          </p:blipFill>
          <p:spPr>
            <a:xfrm>
              <a:off x="696930" y="1353651"/>
              <a:ext cx="1444818" cy="1300318"/>
            </a:xfrm>
            <a:prstGeom prst="rect">
              <a:avLst/>
            </a:prstGeom>
          </p:spPr>
        </p:pic>
        <p:pic>
          <p:nvPicPr>
            <p:cNvPr id="10" name="Picture 9"/>
            <p:cNvPicPr>
              <a:picLocks noChangeAspect="1"/>
            </p:cNvPicPr>
            <p:nvPr/>
          </p:nvPicPr>
          <p:blipFill rotWithShape="1">
            <a:blip r:embed="rId2"/>
            <a:srcRect l="52816"/>
            <a:stretch/>
          </p:blipFill>
          <p:spPr>
            <a:xfrm>
              <a:off x="738966" y="2381123"/>
              <a:ext cx="1289020" cy="2731979"/>
            </a:xfrm>
            <a:prstGeom prst="rect">
              <a:avLst/>
            </a:prstGeom>
          </p:spPr>
        </p:pic>
        <p:pic>
          <p:nvPicPr>
            <p:cNvPr id="16" name="Picture 15"/>
            <p:cNvPicPr>
              <a:picLocks noChangeAspect="1"/>
            </p:cNvPicPr>
            <p:nvPr/>
          </p:nvPicPr>
          <p:blipFill>
            <a:blip r:embed="rId3"/>
            <a:stretch>
              <a:fillRect/>
            </a:stretch>
          </p:blipFill>
          <p:spPr>
            <a:xfrm>
              <a:off x="1444598" y="2380545"/>
              <a:ext cx="482618" cy="482618"/>
            </a:xfrm>
            <a:prstGeom prst="rect">
              <a:avLst/>
            </a:prstGeom>
          </p:spPr>
        </p:pic>
        <p:pic>
          <p:nvPicPr>
            <p:cNvPr id="17" name="Picture 16"/>
            <p:cNvPicPr>
              <a:picLocks noChangeAspect="1"/>
            </p:cNvPicPr>
            <p:nvPr/>
          </p:nvPicPr>
          <p:blipFill>
            <a:blip r:embed="rId4"/>
            <a:stretch>
              <a:fillRect/>
            </a:stretch>
          </p:blipFill>
          <p:spPr>
            <a:xfrm>
              <a:off x="1485572" y="4471235"/>
              <a:ext cx="454379" cy="454379"/>
            </a:xfrm>
            <a:prstGeom prst="rect">
              <a:avLst/>
            </a:prstGeom>
          </p:spPr>
        </p:pic>
        <p:pic>
          <p:nvPicPr>
            <p:cNvPr id="18" name="Picture 17"/>
            <p:cNvPicPr>
              <a:picLocks noChangeAspect="1"/>
            </p:cNvPicPr>
            <p:nvPr/>
          </p:nvPicPr>
          <p:blipFill>
            <a:blip r:embed="rId5"/>
            <a:stretch>
              <a:fillRect/>
            </a:stretch>
          </p:blipFill>
          <p:spPr>
            <a:xfrm>
              <a:off x="1392072" y="5451018"/>
              <a:ext cx="490344" cy="490344"/>
            </a:xfrm>
            <a:prstGeom prst="rect">
              <a:avLst/>
            </a:prstGeom>
          </p:spPr>
        </p:pic>
        <p:sp>
          <p:nvSpPr>
            <p:cNvPr id="19" name="Rectangle 18"/>
            <p:cNvSpPr/>
            <p:nvPr/>
          </p:nvSpPr>
          <p:spPr>
            <a:xfrm>
              <a:off x="1380509" y="2801931"/>
              <a:ext cx="599844" cy="276999"/>
            </a:xfrm>
            <a:prstGeom prst="rect">
              <a:avLst/>
            </a:prstGeom>
          </p:spPr>
          <p:txBody>
            <a:bodyPr wrap="none">
              <a:spAutoFit/>
            </a:bodyPr>
            <a:lstStyle/>
            <a:p>
              <a:r>
                <a:rPr lang="en-US" sz="1200" b="1">
                  <a:solidFill>
                    <a:schemeClr val="bg1"/>
                  </a:solidFill>
                  <a:latin typeface="BPreplay" charset="0"/>
                  <a:ea typeface="BPreplay" charset="0"/>
                  <a:cs typeface="BPreplay" charset="0"/>
                </a:rPr>
                <a:t>Social</a:t>
              </a:r>
              <a:endParaRPr lang="en-US" sz="1200" b="1">
                <a:solidFill>
                  <a:schemeClr val="bg1"/>
                </a:solidFill>
              </a:endParaRPr>
            </a:p>
          </p:txBody>
        </p:sp>
        <p:sp>
          <p:nvSpPr>
            <p:cNvPr id="20" name="Rectangle 19"/>
            <p:cNvSpPr/>
            <p:nvPr/>
          </p:nvSpPr>
          <p:spPr>
            <a:xfrm>
              <a:off x="1503249" y="4877431"/>
              <a:ext cx="365806" cy="276999"/>
            </a:xfrm>
            <a:prstGeom prst="rect">
              <a:avLst/>
            </a:prstGeom>
          </p:spPr>
          <p:txBody>
            <a:bodyPr wrap="none">
              <a:spAutoFit/>
            </a:bodyPr>
            <a:lstStyle/>
            <a:p>
              <a:r>
                <a:rPr lang="en-US" sz="1200" b="1">
                  <a:solidFill>
                    <a:schemeClr val="bg1"/>
                  </a:solidFill>
                  <a:latin typeface="BPreplay" charset="0"/>
                  <a:ea typeface="BPreplay" charset="0"/>
                  <a:cs typeface="BPreplay" charset="0"/>
                </a:rPr>
                <a:t>TV</a:t>
              </a:r>
              <a:endParaRPr lang="en-US" sz="1200"/>
            </a:p>
          </p:txBody>
        </p:sp>
        <p:sp>
          <p:nvSpPr>
            <p:cNvPr id="21" name="Rectangle 20"/>
            <p:cNvSpPr/>
            <p:nvPr/>
          </p:nvSpPr>
          <p:spPr>
            <a:xfrm>
              <a:off x="1464667" y="5861771"/>
              <a:ext cx="431528" cy="276999"/>
            </a:xfrm>
            <a:prstGeom prst="rect">
              <a:avLst/>
            </a:prstGeom>
          </p:spPr>
          <p:txBody>
            <a:bodyPr wrap="none">
              <a:spAutoFit/>
            </a:bodyPr>
            <a:lstStyle/>
            <a:p>
              <a:r>
                <a:rPr lang="en-US" sz="1200" b="1">
                  <a:solidFill>
                    <a:schemeClr val="bg1"/>
                  </a:solidFill>
                  <a:latin typeface="BPreplay" charset="0"/>
                  <a:ea typeface="BPreplay" charset="0"/>
                  <a:cs typeface="BPreplay" charset="0"/>
                </a:rPr>
                <a:t>Job</a:t>
              </a:r>
              <a:endParaRPr lang="en-US" sz="1200"/>
            </a:p>
          </p:txBody>
        </p:sp>
        <p:sp>
          <p:nvSpPr>
            <p:cNvPr id="22" name="TextBox 21"/>
            <p:cNvSpPr txBox="1"/>
            <p:nvPr/>
          </p:nvSpPr>
          <p:spPr>
            <a:xfrm>
              <a:off x="2160318" y="1364258"/>
              <a:ext cx="690253"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What?</a:t>
              </a:r>
            </a:p>
          </p:txBody>
        </p:sp>
        <p:sp>
          <p:nvSpPr>
            <p:cNvPr id="23" name="TextBox 22"/>
            <p:cNvSpPr txBox="1"/>
            <p:nvPr/>
          </p:nvSpPr>
          <p:spPr>
            <a:xfrm>
              <a:off x="4126352" y="1364258"/>
              <a:ext cx="727481"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When?</a:t>
              </a:r>
            </a:p>
          </p:txBody>
        </p:sp>
        <p:sp>
          <p:nvSpPr>
            <p:cNvPr id="24" name="TextBox 23"/>
            <p:cNvSpPr txBox="1"/>
            <p:nvPr/>
          </p:nvSpPr>
          <p:spPr>
            <a:xfrm>
              <a:off x="2166726" y="2339774"/>
              <a:ext cx="690253"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What?</a:t>
              </a:r>
            </a:p>
          </p:txBody>
        </p:sp>
        <p:sp>
          <p:nvSpPr>
            <p:cNvPr id="25" name="TextBox 24"/>
            <p:cNvSpPr txBox="1"/>
            <p:nvPr/>
          </p:nvSpPr>
          <p:spPr>
            <a:xfrm>
              <a:off x="4132760" y="2339774"/>
              <a:ext cx="727481"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When?</a:t>
              </a:r>
            </a:p>
          </p:txBody>
        </p:sp>
        <p:sp>
          <p:nvSpPr>
            <p:cNvPr id="26" name="Rounded Rectangle 25"/>
            <p:cNvSpPr/>
            <p:nvPr/>
          </p:nvSpPr>
          <p:spPr>
            <a:xfrm>
              <a:off x="2148577" y="1393599"/>
              <a:ext cx="3923865" cy="660006"/>
            </a:xfrm>
            <a:prstGeom prst="roundRect">
              <a:avLst>
                <a:gd name="adj" fmla="val 191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148576" y="2381123"/>
              <a:ext cx="3923865" cy="660006"/>
            </a:xfrm>
            <a:prstGeom prst="roundRect">
              <a:avLst>
                <a:gd name="adj" fmla="val 191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160317" y="3386891"/>
              <a:ext cx="690253"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What?</a:t>
              </a:r>
            </a:p>
          </p:txBody>
        </p:sp>
        <p:sp>
          <p:nvSpPr>
            <p:cNvPr id="29" name="TextBox 28"/>
            <p:cNvSpPr txBox="1"/>
            <p:nvPr/>
          </p:nvSpPr>
          <p:spPr>
            <a:xfrm>
              <a:off x="4126351" y="3386891"/>
              <a:ext cx="727481"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When?</a:t>
              </a:r>
            </a:p>
          </p:txBody>
        </p:sp>
        <p:sp>
          <p:nvSpPr>
            <p:cNvPr id="30" name="Rounded Rectangle 29"/>
            <p:cNvSpPr/>
            <p:nvPr/>
          </p:nvSpPr>
          <p:spPr>
            <a:xfrm>
              <a:off x="2148576" y="3416232"/>
              <a:ext cx="3923865" cy="660006"/>
            </a:xfrm>
            <a:prstGeom prst="roundRect">
              <a:avLst>
                <a:gd name="adj" fmla="val 191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60317" y="4392999"/>
              <a:ext cx="690253"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What?</a:t>
              </a:r>
            </a:p>
          </p:txBody>
        </p:sp>
        <p:sp>
          <p:nvSpPr>
            <p:cNvPr id="32" name="TextBox 31"/>
            <p:cNvSpPr txBox="1"/>
            <p:nvPr/>
          </p:nvSpPr>
          <p:spPr>
            <a:xfrm>
              <a:off x="4126351" y="4392999"/>
              <a:ext cx="727481"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When?</a:t>
              </a:r>
            </a:p>
          </p:txBody>
        </p:sp>
        <p:sp>
          <p:nvSpPr>
            <p:cNvPr id="33" name="Rounded Rectangle 32"/>
            <p:cNvSpPr/>
            <p:nvPr/>
          </p:nvSpPr>
          <p:spPr>
            <a:xfrm>
              <a:off x="2148576" y="4422340"/>
              <a:ext cx="3923865" cy="660006"/>
            </a:xfrm>
            <a:prstGeom prst="roundRect">
              <a:avLst>
                <a:gd name="adj" fmla="val 191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158316" y="5388517"/>
              <a:ext cx="690253"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What?</a:t>
              </a:r>
            </a:p>
          </p:txBody>
        </p:sp>
        <p:sp>
          <p:nvSpPr>
            <p:cNvPr id="35" name="TextBox 34"/>
            <p:cNvSpPr txBox="1"/>
            <p:nvPr/>
          </p:nvSpPr>
          <p:spPr>
            <a:xfrm>
              <a:off x="4124350" y="5388517"/>
              <a:ext cx="727481" cy="246221"/>
            </a:xfrm>
            <a:prstGeom prst="rect">
              <a:avLst/>
            </a:prstGeom>
            <a:noFill/>
          </p:spPr>
          <p:txBody>
            <a:bodyPr wrap="square" rtlCol="0">
              <a:spAutoFit/>
            </a:bodyPr>
            <a:lstStyle/>
            <a:p>
              <a:r>
                <a:rPr lang="en-US" sz="1000">
                  <a:latin typeface="Source Sans Pro Light" charset="0"/>
                  <a:ea typeface="Source Sans Pro Light" charset="0"/>
                  <a:cs typeface="Source Sans Pro Light" charset="0"/>
                </a:rPr>
                <a:t>When?</a:t>
              </a:r>
            </a:p>
          </p:txBody>
        </p:sp>
        <p:sp>
          <p:nvSpPr>
            <p:cNvPr id="36" name="Rounded Rectangle 35"/>
            <p:cNvSpPr/>
            <p:nvPr/>
          </p:nvSpPr>
          <p:spPr>
            <a:xfrm>
              <a:off x="2146575" y="5417858"/>
              <a:ext cx="3923865" cy="660006"/>
            </a:xfrm>
            <a:prstGeom prst="roundRect">
              <a:avLst>
                <a:gd name="adj" fmla="val 19119"/>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6"/>
            <a:stretch>
              <a:fillRect/>
            </a:stretch>
          </p:blipFill>
          <p:spPr>
            <a:xfrm>
              <a:off x="1439945" y="3426323"/>
              <a:ext cx="467099" cy="467099"/>
            </a:xfrm>
            <a:prstGeom prst="rect">
              <a:avLst/>
            </a:prstGeom>
          </p:spPr>
        </p:pic>
        <p:sp>
          <p:nvSpPr>
            <p:cNvPr id="38" name="Rectangle 37"/>
            <p:cNvSpPr/>
            <p:nvPr/>
          </p:nvSpPr>
          <p:spPr>
            <a:xfrm>
              <a:off x="1319373" y="3842456"/>
              <a:ext cx="761747" cy="276999"/>
            </a:xfrm>
            <a:prstGeom prst="rect">
              <a:avLst/>
            </a:prstGeom>
          </p:spPr>
          <p:txBody>
            <a:bodyPr wrap="none">
              <a:spAutoFit/>
            </a:bodyPr>
            <a:lstStyle/>
            <a:p>
              <a:r>
                <a:rPr lang="en-US" sz="1200" b="1">
                  <a:solidFill>
                    <a:schemeClr val="bg1"/>
                  </a:solidFill>
                  <a:latin typeface="BPreplay" charset="0"/>
                  <a:ea typeface="BPreplay" charset="0"/>
                  <a:cs typeface="BPreplay" charset="0"/>
                </a:rPr>
                <a:t>Hobbies</a:t>
              </a:r>
              <a:endParaRPr lang="en-US" sz="1200"/>
            </a:p>
          </p:txBody>
        </p:sp>
        <p:pic>
          <p:nvPicPr>
            <p:cNvPr id="39" name="Picture 38"/>
            <p:cNvPicPr>
              <a:picLocks noChangeAspect="1"/>
            </p:cNvPicPr>
            <p:nvPr/>
          </p:nvPicPr>
          <p:blipFill>
            <a:blip r:embed="rId7"/>
            <a:stretch>
              <a:fillRect/>
            </a:stretch>
          </p:blipFill>
          <p:spPr>
            <a:xfrm>
              <a:off x="1458936" y="1430957"/>
              <a:ext cx="447362" cy="447362"/>
            </a:xfrm>
            <a:prstGeom prst="rect">
              <a:avLst/>
            </a:prstGeom>
          </p:spPr>
        </p:pic>
        <p:sp>
          <p:nvSpPr>
            <p:cNvPr id="40" name="Rectangle 39"/>
            <p:cNvSpPr/>
            <p:nvPr/>
          </p:nvSpPr>
          <p:spPr>
            <a:xfrm>
              <a:off x="1413492" y="1830392"/>
              <a:ext cx="572593" cy="276999"/>
            </a:xfrm>
            <a:prstGeom prst="rect">
              <a:avLst/>
            </a:prstGeom>
          </p:spPr>
          <p:txBody>
            <a:bodyPr wrap="none">
              <a:spAutoFit/>
            </a:bodyPr>
            <a:lstStyle/>
            <a:p>
              <a:r>
                <a:rPr lang="en-US" sz="1200" b="1">
                  <a:solidFill>
                    <a:schemeClr val="bg1"/>
                  </a:solidFill>
                  <a:latin typeface="BPreplay" charset="0"/>
                  <a:ea typeface="BPreplay" charset="0"/>
                  <a:cs typeface="BPreplay" charset="0"/>
                </a:rPr>
                <a:t>Sport</a:t>
              </a:r>
              <a:endParaRPr lang="en-US" sz="1200" b="1">
                <a:solidFill>
                  <a:schemeClr val="bg1"/>
                </a:solidFill>
              </a:endParaRPr>
            </a:p>
          </p:txBody>
        </p:sp>
      </p:grpSp>
      <p:sp>
        <p:nvSpPr>
          <p:cNvPr id="3" name="Title 1">
            <a:extLst>
              <a:ext uri="{FF2B5EF4-FFF2-40B4-BE49-F238E27FC236}">
                <a16:creationId xmlns:a16="http://schemas.microsoft.com/office/drawing/2014/main" id="{8D02DDF9-6F00-3580-9349-837D4494F99E}"/>
              </a:ext>
            </a:extLst>
          </p:cNvPr>
          <p:cNvSpPr txBox="1">
            <a:spLocks/>
          </p:cNvSpPr>
          <p:nvPr/>
        </p:nvSpPr>
        <p:spPr>
          <a:xfrm>
            <a:off x="738966" y="253291"/>
            <a:ext cx="10515600" cy="114584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16000">
                <a:ea typeface="Lato Black"/>
                <a:cs typeface="Lato Black"/>
              </a:rPr>
            </a:br>
            <a:r>
              <a:rPr lang="en-GB" sz="16000">
                <a:ea typeface="Lato Black"/>
                <a:cs typeface="Lato Black"/>
              </a:rPr>
              <a:t>Study Timetables</a:t>
            </a:r>
            <a:br>
              <a:rPr lang="en-GB">
                <a:ea typeface="Lato Black"/>
                <a:cs typeface="Lato Black"/>
              </a:rPr>
            </a:br>
            <a:br>
              <a:rPr lang="en-GB">
                <a:ea typeface="Lato Black"/>
                <a:cs typeface="Lato Black"/>
              </a:rPr>
            </a:br>
            <a:endParaRPr lang="en-GB">
              <a:ea typeface="Lato Black"/>
              <a:cs typeface="Lato Black"/>
            </a:endParaRPr>
          </a:p>
        </p:txBody>
      </p:sp>
    </p:spTree>
    <p:extLst>
      <p:ext uri="{BB962C8B-B14F-4D97-AF65-F5344CB8AC3E}">
        <p14:creationId xmlns:p14="http://schemas.microsoft.com/office/powerpoint/2010/main" val="18397322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V="1">
            <a:off x="314264" y="339551"/>
            <a:ext cx="3251200" cy="5219700"/>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569487" y="354526"/>
            <a:ext cx="3530600" cy="5207000"/>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4264" y="5546551"/>
            <a:ext cx="6781800" cy="12700"/>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77702" y="4374168"/>
            <a:ext cx="5210354" cy="0"/>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37158" y="2349414"/>
            <a:ext cx="2570672" cy="2248"/>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98804" y="3329590"/>
            <a:ext cx="3881886" cy="1"/>
          </a:xfrm>
          <a:prstGeom prst="line">
            <a:avLst/>
          </a:prstGeom>
          <a:ln w="28575">
            <a:solidFill>
              <a:srgbClr val="2F326B"/>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78062" y="2092409"/>
            <a:ext cx="1210617" cy="707886"/>
          </a:xfrm>
          <a:prstGeom prst="rect">
            <a:avLst/>
          </a:prstGeom>
          <a:noFill/>
        </p:spPr>
        <p:txBody>
          <a:bodyPr wrap="square" rtlCol="0">
            <a:spAutoFit/>
          </a:bodyPr>
          <a:lstStyle/>
          <a:p>
            <a:pPr algn="ctr"/>
            <a:r>
              <a:rPr lang="en-US" sz="2000">
                <a:solidFill>
                  <a:srgbClr val="2F326B"/>
                </a:solidFill>
                <a:latin typeface="BPreplay" charset="0"/>
                <a:ea typeface="BPreplay" charset="0"/>
                <a:cs typeface="BPreplay" charset="0"/>
              </a:rPr>
              <a:t>Goal </a:t>
            </a:r>
          </a:p>
          <a:p>
            <a:pPr algn="ctr"/>
            <a:r>
              <a:rPr lang="en-US" sz="2000">
                <a:solidFill>
                  <a:srgbClr val="2F326B"/>
                </a:solidFill>
                <a:latin typeface="BPreplay" charset="0"/>
                <a:ea typeface="BPreplay" charset="0"/>
                <a:cs typeface="BPreplay" charset="0"/>
              </a:rPr>
              <a:t>Clarity</a:t>
            </a:r>
          </a:p>
        </p:txBody>
      </p:sp>
      <p:cxnSp>
        <p:nvCxnSpPr>
          <p:cNvPr id="25" name="Straight Arrow Connector 24"/>
          <p:cNvCxnSpPr/>
          <p:nvPr/>
        </p:nvCxnSpPr>
        <p:spPr>
          <a:xfrm flipH="1" flipV="1">
            <a:off x="6927745" y="558747"/>
            <a:ext cx="74970" cy="4401613"/>
          </a:xfrm>
          <a:prstGeom prst="straightConnector1">
            <a:avLst/>
          </a:prstGeom>
          <a:ln w="25400">
            <a:solidFill>
              <a:srgbClr val="2F326B"/>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07418" y="1404452"/>
            <a:ext cx="1630152" cy="646331"/>
          </a:xfrm>
          <a:prstGeom prst="rect">
            <a:avLst/>
          </a:prstGeom>
          <a:noFill/>
        </p:spPr>
        <p:txBody>
          <a:bodyPr wrap="square" rtlCol="0">
            <a:spAutoFit/>
          </a:bodyPr>
          <a:lstStyle/>
          <a:p>
            <a:pPr algn="ctr"/>
            <a:r>
              <a:rPr lang="en-US" b="1">
                <a:solidFill>
                  <a:srgbClr val="2F326B"/>
                </a:solidFill>
                <a:latin typeface="BPreplay" charset="0"/>
                <a:ea typeface="BPreplay" charset="0"/>
                <a:cs typeface="BPreplay" charset="0"/>
              </a:rPr>
              <a:t>Fully </a:t>
            </a:r>
          </a:p>
          <a:p>
            <a:pPr algn="ctr"/>
            <a:r>
              <a:rPr lang="en-US" b="1">
                <a:solidFill>
                  <a:srgbClr val="2F326B"/>
                </a:solidFill>
                <a:latin typeface="BPreplay" charset="0"/>
                <a:ea typeface="BPreplay" charset="0"/>
                <a:cs typeface="BPreplay" charset="0"/>
              </a:rPr>
              <a:t>Motivated</a:t>
            </a:r>
          </a:p>
        </p:txBody>
      </p:sp>
      <p:sp>
        <p:nvSpPr>
          <p:cNvPr id="27" name="TextBox 26"/>
          <p:cNvSpPr txBox="1"/>
          <p:nvPr/>
        </p:nvSpPr>
        <p:spPr>
          <a:xfrm>
            <a:off x="1099987" y="4868950"/>
            <a:ext cx="5210354" cy="369332"/>
          </a:xfrm>
          <a:prstGeom prst="rect">
            <a:avLst/>
          </a:prstGeom>
          <a:noFill/>
        </p:spPr>
        <p:txBody>
          <a:bodyPr wrap="square" rtlCol="0">
            <a:spAutoFit/>
          </a:bodyPr>
          <a:lstStyle/>
          <a:p>
            <a:pPr algn="ctr"/>
            <a:r>
              <a:rPr lang="en-US" b="1">
                <a:solidFill>
                  <a:srgbClr val="2F326B"/>
                </a:solidFill>
                <a:latin typeface="BPreplay" charset="0"/>
                <a:ea typeface="BPreplay" charset="0"/>
                <a:cs typeface="BPreplay" charset="0"/>
              </a:rPr>
              <a:t>Unmotivated</a:t>
            </a:r>
          </a:p>
        </p:txBody>
      </p:sp>
      <p:sp>
        <p:nvSpPr>
          <p:cNvPr id="28" name="TextBox 27"/>
          <p:cNvSpPr txBox="1"/>
          <p:nvPr/>
        </p:nvSpPr>
        <p:spPr>
          <a:xfrm>
            <a:off x="1121863" y="3745962"/>
            <a:ext cx="5210354" cy="369332"/>
          </a:xfrm>
          <a:prstGeom prst="rect">
            <a:avLst/>
          </a:prstGeom>
          <a:noFill/>
        </p:spPr>
        <p:txBody>
          <a:bodyPr wrap="square" rtlCol="0">
            <a:spAutoFit/>
          </a:bodyPr>
          <a:lstStyle/>
          <a:p>
            <a:pPr algn="ctr"/>
            <a:r>
              <a:rPr lang="en-US" b="1">
                <a:solidFill>
                  <a:srgbClr val="2F326B"/>
                </a:solidFill>
                <a:latin typeface="BPreplay" charset="0"/>
                <a:ea typeface="BPreplay" charset="0"/>
                <a:cs typeface="BPreplay" charset="0"/>
              </a:rPr>
              <a:t>Flat liners</a:t>
            </a:r>
          </a:p>
        </p:txBody>
      </p:sp>
      <p:sp>
        <p:nvSpPr>
          <p:cNvPr id="29" name="TextBox 28"/>
          <p:cNvSpPr txBox="1"/>
          <p:nvPr/>
        </p:nvSpPr>
        <p:spPr>
          <a:xfrm>
            <a:off x="2128385" y="2669296"/>
            <a:ext cx="3110390" cy="369332"/>
          </a:xfrm>
          <a:prstGeom prst="rect">
            <a:avLst/>
          </a:prstGeom>
          <a:noFill/>
        </p:spPr>
        <p:txBody>
          <a:bodyPr wrap="square" rtlCol="0">
            <a:spAutoFit/>
          </a:bodyPr>
          <a:lstStyle/>
          <a:p>
            <a:pPr algn="ctr"/>
            <a:r>
              <a:rPr lang="en-US" b="1">
                <a:solidFill>
                  <a:srgbClr val="2F326B"/>
                </a:solidFill>
                <a:latin typeface="BPreplay" charset="0"/>
                <a:ea typeface="BPreplay" charset="0"/>
                <a:cs typeface="BPreplay" charset="0"/>
              </a:rPr>
              <a:t>Largely Motivated</a:t>
            </a:r>
          </a:p>
        </p:txBody>
      </p:sp>
      <p:sp>
        <p:nvSpPr>
          <p:cNvPr id="2" name="TextBox 1"/>
          <p:cNvSpPr txBox="1"/>
          <p:nvPr/>
        </p:nvSpPr>
        <p:spPr>
          <a:xfrm>
            <a:off x="9120002" y="3329590"/>
            <a:ext cx="2177840" cy="430887"/>
          </a:xfrm>
          <a:prstGeom prst="rect">
            <a:avLst/>
          </a:prstGeom>
          <a:noFill/>
        </p:spPr>
        <p:txBody>
          <a:bodyPr wrap="none" rtlCol="0">
            <a:spAutoFit/>
          </a:bodyPr>
          <a:lstStyle/>
          <a:p>
            <a:r>
              <a:rPr lang="en-US" sz="2200">
                <a:solidFill>
                  <a:srgbClr val="2F9DDF"/>
                </a:solidFill>
                <a:latin typeface="BPreplay" charset="0"/>
                <a:ea typeface="BPreplay" charset="0"/>
                <a:cs typeface="BPreplay" charset="0"/>
              </a:rPr>
              <a:t>www.ucas.com</a:t>
            </a:r>
          </a:p>
        </p:txBody>
      </p:sp>
      <p:sp>
        <p:nvSpPr>
          <p:cNvPr id="20" name="TextBox 19">
            <a:extLst>
              <a:ext uri="{FF2B5EF4-FFF2-40B4-BE49-F238E27FC236}">
                <a16:creationId xmlns:a16="http://schemas.microsoft.com/office/drawing/2014/main" id="{E84A2B54-27F3-418E-B0B0-A46503FBDBA4}"/>
              </a:ext>
            </a:extLst>
          </p:cNvPr>
          <p:cNvSpPr txBox="1"/>
          <p:nvPr/>
        </p:nvSpPr>
        <p:spPr>
          <a:xfrm>
            <a:off x="8349770" y="3899850"/>
            <a:ext cx="3440237" cy="430887"/>
          </a:xfrm>
          <a:prstGeom prst="rect">
            <a:avLst/>
          </a:prstGeom>
          <a:noFill/>
        </p:spPr>
        <p:txBody>
          <a:bodyPr wrap="none" rtlCol="0">
            <a:spAutoFit/>
          </a:bodyPr>
          <a:lstStyle/>
          <a:p>
            <a:r>
              <a:rPr lang="en-US" sz="2200">
                <a:solidFill>
                  <a:srgbClr val="2F9DDF"/>
                </a:solidFill>
                <a:latin typeface="BPreplay" charset="0"/>
                <a:ea typeface="BPreplay" charset="0"/>
                <a:cs typeface="BPreplay" charset="0"/>
              </a:rPr>
              <a:t>www.notgoingtouni.co.uk</a:t>
            </a:r>
          </a:p>
        </p:txBody>
      </p:sp>
      <p:sp>
        <p:nvSpPr>
          <p:cNvPr id="3" name="Title 1">
            <a:extLst>
              <a:ext uri="{FF2B5EF4-FFF2-40B4-BE49-F238E27FC236}">
                <a16:creationId xmlns:a16="http://schemas.microsoft.com/office/drawing/2014/main" id="{BA4B3285-433E-374A-ECAF-FD05E44862EA}"/>
              </a:ext>
            </a:extLst>
          </p:cNvPr>
          <p:cNvSpPr txBox="1">
            <a:spLocks/>
          </p:cNvSpPr>
          <p:nvPr/>
        </p:nvSpPr>
        <p:spPr>
          <a:xfrm>
            <a:off x="4437570" y="250792"/>
            <a:ext cx="10515600" cy="92551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16000">
                <a:ea typeface="Lato Black"/>
                <a:cs typeface="Lato Black"/>
              </a:rPr>
            </a:br>
            <a:r>
              <a:rPr lang="en-GB" sz="16000">
                <a:ea typeface="Lato Black"/>
                <a:cs typeface="Lato Black"/>
              </a:rPr>
              <a:t>Hierarchy of Motivation</a:t>
            </a:r>
          </a:p>
          <a:p>
            <a:br>
              <a:rPr lang="en-GB">
                <a:ea typeface="Lato Black"/>
                <a:cs typeface="Lato Black"/>
              </a:rPr>
            </a:br>
            <a:br>
              <a:rPr lang="en-GB">
                <a:ea typeface="Lato Black"/>
                <a:cs typeface="Lato Black"/>
              </a:rPr>
            </a:br>
            <a:endParaRPr lang="en-GB">
              <a:ea typeface="Lato Black"/>
              <a:cs typeface="Lato Black"/>
            </a:endParaRPr>
          </a:p>
        </p:txBody>
      </p:sp>
    </p:spTree>
    <p:extLst>
      <p:ext uri="{BB962C8B-B14F-4D97-AF65-F5344CB8AC3E}">
        <p14:creationId xmlns:p14="http://schemas.microsoft.com/office/powerpoint/2010/main" val="134543011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8455" y="1595021"/>
            <a:ext cx="11279516" cy="668196"/>
          </a:xfrm>
          <a:prstGeom prst="rect">
            <a:avLst/>
          </a:prstGeom>
        </p:spPr>
        <p:txBody>
          <a:bodyPr wrap="square">
            <a:spAutoFit/>
          </a:bodyPr>
          <a:lstStyle/>
          <a:p>
            <a:pPr marL="457200" indent="-457200">
              <a:lnSpc>
                <a:spcPct val="150000"/>
              </a:lnSpc>
              <a:buFont typeface="Arial" panose="020B0604020202020204" pitchFamily="34" charset="0"/>
              <a:buChar char="•"/>
              <a:defRPr/>
            </a:pPr>
            <a:r>
              <a:rPr lang="en-US" sz="2800" strike="sngStrike">
                <a:latin typeface="Source Sans Pro Light" charset="0"/>
                <a:ea typeface="Source Sans Pro Light" charset="0"/>
                <a:cs typeface="Source Sans Pro Light" charset="0"/>
              </a:rPr>
              <a:t>Controlling behaviour </a:t>
            </a:r>
            <a:r>
              <a:rPr lang="en-US" sz="2800">
                <a:latin typeface="Source Sans Pro Light" charset="0"/>
                <a:ea typeface="Source Sans Pro Light" charset="0"/>
                <a:cs typeface="Source Sans Pro Light" charset="0"/>
                <a:sym typeface="Wingdings"/>
              </a:rPr>
              <a:t> self-regulating </a:t>
            </a:r>
            <a:r>
              <a:rPr lang="en-US" sz="2800" err="1">
                <a:latin typeface="Source Sans Pro Light" charset="0"/>
                <a:ea typeface="Source Sans Pro Light" charset="0"/>
                <a:cs typeface="Source Sans Pro Light" charset="0"/>
                <a:sym typeface="Wingdings"/>
              </a:rPr>
              <a:t>behaviour</a:t>
            </a:r>
            <a:endParaRPr lang="en-US" sz="2800">
              <a:latin typeface="Source Sans Pro Light" charset="0"/>
              <a:ea typeface="Source Sans Pro Light" charset="0"/>
              <a:cs typeface="Source Sans Pro Light" charset="0"/>
              <a:sym typeface="Wingdings"/>
            </a:endParaRPr>
          </a:p>
        </p:txBody>
      </p:sp>
      <p:pic>
        <p:nvPicPr>
          <p:cNvPr id="2" name="Picture 1"/>
          <p:cNvPicPr>
            <a:picLocks noChangeAspect="1"/>
          </p:cNvPicPr>
          <p:nvPr/>
        </p:nvPicPr>
        <p:blipFill>
          <a:blip r:embed="rId2"/>
          <a:stretch>
            <a:fillRect/>
          </a:stretch>
        </p:blipFill>
        <p:spPr>
          <a:xfrm>
            <a:off x="5072457" y="2844400"/>
            <a:ext cx="6450692" cy="19401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106" y="2491952"/>
            <a:ext cx="1763068" cy="3016805"/>
          </a:xfrm>
          <a:prstGeom prst="rect">
            <a:avLst/>
          </a:prstGeom>
        </p:spPr>
      </p:pic>
      <p:pic>
        <p:nvPicPr>
          <p:cNvPr id="8" name="Picture 14" descr="Screen Shot 2016-09-04 at 10.29.5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851" y="2439873"/>
            <a:ext cx="1615956" cy="3120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E2D3C7-7CEF-12AF-54EE-EF1AF534C45A}"/>
              </a:ext>
            </a:extLst>
          </p:cNvPr>
          <p:cNvSpPr txBox="1">
            <a:spLocks/>
          </p:cNvSpPr>
          <p:nvPr/>
        </p:nvSpPr>
        <p:spPr>
          <a:xfrm>
            <a:off x="413994" y="388692"/>
            <a:ext cx="10515600" cy="925513"/>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16000">
                <a:ea typeface="Lato Black"/>
                <a:cs typeface="Lato Black"/>
              </a:rPr>
            </a:br>
            <a:r>
              <a:rPr lang="en-GB" sz="16000">
                <a:ea typeface="Lato Black"/>
                <a:cs typeface="Lato Black"/>
              </a:rPr>
              <a:t>Dealing with Technology</a:t>
            </a:r>
          </a:p>
          <a:p>
            <a:br>
              <a:rPr lang="en-GB">
                <a:ea typeface="Lato Black"/>
                <a:cs typeface="Lato Black"/>
              </a:rPr>
            </a:br>
            <a:br>
              <a:rPr lang="en-GB">
                <a:ea typeface="Lato Black"/>
                <a:cs typeface="Lato Black"/>
              </a:rPr>
            </a:br>
            <a:endParaRPr lang="en-GB">
              <a:ea typeface="Lato Black"/>
              <a:cs typeface="Lato Black"/>
            </a:endParaRPr>
          </a:p>
        </p:txBody>
      </p:sp>
    </p:spTree>
    <p:extLst>
      <p:ext uri="{BB962C8B-B14F-4D97-AF65-F5344CB8AC3E}">
        <p14:creationId xmlns:p14="http://schemas.microsoft.com/office/powerpoint/2010/main" val="36439122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988A-EF26-8220-FCD0-208CB33E0D3F}"/>
              </a:ext>
            </a:extLst>
          </p:cNvPr>
          <p:cNvSpPr>
            <a:spLocks noGrp="1"/>
          </p:cNvSpPr>
          <p:nvPr>
            <p:ph type="title"/>
          </p:nvPr>
        </p:nvSpPr>
        <p:spPr>
          <a:xfrm>
            <a:off x="661932" y="2392228"/>
            <a:ext cx="10515600" cy="1325563"/>
          </a:xfrm>
        </p:spPr>
        <p:txBody>
          <a:bodyPr/>
          <a:lstStyle/>
          <a:p>
            <a:pPr algn="ctr"/>
            <a:r>
              <a:rPr lang="en-GB"/>
              <a:t>Meet the Team</a:t>
            </a:r>
          </a:p>
        </p:txBody>
      </p:sp>
    </p:spTree>
    <p:extLst>
      <p:ext uri="{BB962C8B-B14F-4D97-AF65-F5344CB8AC3E}">
        <p14:creationId xmlns:p14="http://schemas.microsoft.com/office/powerpoint/2010/main" val="291538951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5BC6-B4AE-E0B1-F3B5-83D260B8BE5A}"/>
              </a:ext>
            </a:extLst>
          </p:cNvPr>
          <p:cNvSpPr>
            <a:spLocks noGrp="1"/>
          </p:cNvSpPr>
          <p:nvPr>
            <p:ph type="title"/>
          </p:nvPr>
        </p:nvSpPr>
        <p:spPr>
          <a:xfrm>
            <a:off x="413994" y="388692"/>
            <a:ext cx="10515600" cy="925513"/>
          </a:xfrm>
        </p:spPr>
        <p:txBody>
          <a:bodyPr>
            <a:normAutofit fontScale="90000"/>
          </a:bodyPr>
          <a:lstStyle/>
          <a:p>
            <a:br>
              <a:rPr lang="en-GB">
                <a:ea typeface="Lato Black"/>
                <a:cs typeface="Lato Black"/>
              </a:rPr>
            </a:br>
            <a:r>
              <a:rPr lang="en-GB">
                <a:ea typeface="Lato Black"/>
                <a:cs typeface="Lato Black"/>
              </a:rPr>
              <a:t>Sixth Form Progress Monitoring</a:t>
            </a:r>
            <a:br>
              <a:rPr lang="en-GB">
                <a:ea typeface="Lato Black"/>
                <a:cs typeface="Lato Black"/>
              </a:rPr>
            </a:br>
            <a:br>
              <a:rPr lang="en-GB">
                <a:ea typeface="Lato Black"/>
                <a:cs typeface="Lato Black"/>
              </a:rPr>
            </a:br>
            <a:endParaRPr lang="en-GB">
              <a:ea typeface="Lato Black"/>
              <a:cs typeface="Lato Black"/>
            </a:endParaRPr>
          </a:p>
        </p:txBody>
      </p:sp>
      <p:sp>
        <p:nvSpPr>
          <p:cNvPr id="6" name="Content Placeholder 5">
            <a:extLst>
              <a:ext uri="{FF2B5EF4-FFF2-40B4-BE49-F238E27FC236}">
                <a16:creationId xmlns:a16="http://schemas.microsoft.com/office/drawing/2014/main" id="{DA3583D0-CCEE-4B33-7510-58191310A79A}"/>
              </a:ext>
            </a:extLst>
          </p:cNvPr>
          <p:cNvSpPr>
            <a:spLocks noGrp="1"/>
          </p:cNvSpPr>
          <p:nvPr>
            <p:ph idx="1"/>
          </p:nvPr>
        </p:nvSpPr>
        <p:spPr>
          <a:xfrm>
            <a:off x="917782" y="996571"/>
            <a:ext cx="10860224" cy="4351338"/>
          </a:xfrm>
        </p:spPr>
        <p:txBody>
          <a:bodyPr vert="horz" lIns="91440" tIns="45720" rIns="91440" bIns="45720" rtlCol="0" anchor="t">
            <a:normAutofit/>
          </a:bodyPr>
          <a:lstStyle/>
          <a:p>
            <a:r>
              <a:rPr lang="en-US">
                <a:ea typeface="Lato Light"/>
                <a:cs typeface="Lato Light"/>
              </a:rPr>
              <a:t>Transition work/ Assessment</a:t>
            </a:r>
          </a:p>
          <a:p>
            <a:r>
              <a:rPr lang="en-US">
                <a:ea typeface="Lato Light"/>
                <a:cs typeface="Lato Light"/>
              </a:rPr>
              <a:t>Ongoing monitoring by subject staff</a:t>
            </a:r>
          </a:p>
          <a:p>
            <a:r>
              <a:rPr lang="en-US">
                <a:ea typeface="Lato Light"/>
                <a:cs typeface="Lato Light"/>
              </a:rPr>
              <a:t>Short report issued and action plans – once per term</a:t>
            </a:r>
          </a:p>
          <a:p>
            <a:r>
              <a:rPr lang="en-US">
                <a:ea typeface="Lato Light"/>
                <a:cs typeface="Lato Light"/>
              </a:rPr>
              <a:t>AS Decisions (15th Dec)</a:t>
            </a:r>
            <a:endParaRPr lang="en-US" baseline="30000">
              <a:ea typeface="Lato Light"/>
              <a:cs typeface="Lato Light"/>
            </a:endParaRPr>
          </a:p>
          <a:p>
            <a:r>
              <a:rPr lang="en-US">
                <a:ea typeface="Lato Light"/>
                <a:cs typeface="Lato Light"/>
              </a:rPr>
              <a:t>Progress Evening (16th April)</a:t>
            </a:r>
          </a:p>
          <a:p>
            <a:r>
              <a:rPr lang="en-US">
                <a:ea typeface="Lato Light"/>
                <a:cs typeface="Lato Light"/>
              </a:rPr>
              <a:t>End of year exams (WB 15</a:t>
            </a:r>
            <a:r>
              <a:rPr lang="en-US" baseline="30000">
                <a:ea typeface="Lato Light"/>
                <a:cs typeface="Lato Light"/>
              </a:rPr>
              <a:t>th</a:t>
            </a:r>
            <a:r>
              <a:rPr lang="en-US">
                <a:ea typeface="Lato Light"/>
                <a:cs typeface="Lato Light"/>
              </a:rPr>
              <a:t> June)</a:t>
            </a:r>
          </a:p>
          <a:p>
            <a:endParaRPr lang="en-US">
              <a:ea typeface="Lato Light"/>
              <a:cs typeface="Lato Light"/>
            </a:endParaRPr>
          </a:p>
          <a:p>
            <a:pPr marL="0" indent="0">
              <a:buNone/>
            </a:pPr>
            <a:endParaRPr lang="en-US">
              <a:ea typeface="Lato Light"/>
              <a:cs typeface="Lato Light"/>
            </a:endParaRPr>
          </a:p>
          <a:p>
            <a:endParaRPr lang="en-US">
              <a:ea typeface="Lato Light"/>
              <a:cs typeface="Lato Light"/>
            </a:endParaRPr>
          </a:p>
        </p:txBody>
      </p:sp>
    </p:spTree>
    <p:extLst>
      <p:ext uri="{BB962C8B-B14F-4D97-AF65-F5344CB8AC3E}">
        <p14:creationId xmlns:p14="http://schemas.microsoft.com/office/powerpoint/2010/main" val="207219597"/>
      </p:ext>
    </p:extLst>
  </p:cSld>
  <p:clrMapOvr>
    <a:masterClrMapping/>
  </p:clrMapOvr>
  <p:transition spd="slow" advTm="2362">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BD32-FB14-D030-6F58-3362A013D8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91DC1D-C127-16C7-C626-41B4C929D33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F93C7EC-C663-6DAE-1509-D31AEA979E0D}"/>
              </a:ext>
            </a:extLst>
          </p:cNvPr>
          <p:cNvPicPr>
            <a:picLocks noChangeAspect="1"/>
          </p:cNvPicPr>
          <p:nvPr/>
        </p:nvPicPr>
        <p:blipFill rotWithShape="1">
          <a:blip r:embed="rId3"/>
          <a:srcRect l="4991" t="16875" r="6337" b="5324"/>
          <a:stretch/>
        </p:blipFill>
        <p:spPr>
          <a:xfrm>
            <a:off x="0" y="0"/>
            <a:ext cx="12192000" cy="6685807"/>
          </a:xfrm>
          <a:prstGeom prst="rect">
            <a:avLst/>
          </a:prstGeom>
        </p:spPr>
      </p:pic>
    </p:spTree>
    <p:extLst>
      <p:ext uri="{BB962C8B-B14F-4D97-AF65-F5344CB8AC3E}">
        <p14:creationId xmlns:p14="http://schemas.microsoft.com/office/powerpoint/2010/main" val="1040344169"/>
      </p:ext>
    </p:extLst>
  </p:cSld>
  <p:clrMapOvr>
    <a:masterClrMapping/>
  </p:clrMapOvr>
  <p:transition spd="slow" advTm="7614">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DD68-91B7-C71A-87D5-B6EA5C47DEED}"/>
              </a:ext>
            </a:extLst>
          </p:cNvPr>
          <p:cNvSpPr>
            <a:spLocks noGrp="1"/>
          </p:cNvSpPr>
          <p:nvPr>
            <p:ph type="title"/>
          </p:nvPr>
        </p:nvSpPr>
        <p:spPr>
          <a:xfrm>
            <a:off x="838200" y="1973587"/>
            <a:ext cx="10515600" cy="1325563"/>
          </a:xfrm>
        </p:spPr>
        <p:txBody>
          <a:bodyPr/>
          <a:lstStyle/>
          <a:p>
            <a:pPr algn="ctr"/>
            <a:r>
              <a:rPr lang="en-GB"/>
              <a:t>OPPORTUNITIES</a:t>
            </a:r>
          </a:p>
        </p:txBody>
      </p:sp>
    </p:spTree>
    <p:extLst>
      <p:ext uri="{BB962C8B-B14F-4D97-AF65-F5344CB8AC3E}">
        <p14:creationId xmlns:p14="http://schemas.microsoft.com/office/powerpoint/2010/main" val="51749986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967" y="56208"/>
            <a:ext cx="10157354" cy="996528"/>
          </a:xfrm>
        </p:spPr>
        <p:txBody>
          <a:bodyPr/>
          <a:lstStyle/>
          <a:p>
            <a:r>
              <a:rPr lang="en-GB" b="1">
                <a:ea typeface="Lato Black"/>
                <a:cs typeface="Lato Black"/>
              </a:rPr>
              <a:t>Roles of Responsibility</a:t>
            </a:r>
          </a:p>
        </p:txBody>
      </p:sp>
      <p:sp>
        <p:nvSpPr>
          <p:cNvPr id="7" name="Content Placeholder 2"/>
          <p:cNvSpPr>
            <a:spLocks noGrp="1"/>
          </p:cNvSpPr>
          <p:nvPr>
            <p:ph idx="1"/>
          </p:nvPr>
        </p:nvSpPr>
        <p:spPr>
          <a:xfrm>
            <a:off x="695399" y="1242406"/>
            <a:ext cx="6706427" cy="4686755"/>
          </a:xfrm>
        </p:spPr>
        <p:txBody>
          <a:bodyPr vert="horz" lIns="91440" tIns="45720" rIns="91440" bIns="45720" rtlCol="0" anchor="t">
            <a:normAutofit/>
          </a:bodyPr>
          <a:lstStyle/>
          <a:p>
            <a:pPr marL="342265" indent="-342265">
              <a:lnSpc>
                <a:spcPct val="107000"/>
              </a:lnSpc>
              <a:buFont typeface="Symbol" panose="05050102010706020507" pitchFamily="18" charset="2"/>
              <a:buChar char=""/>
            </a:pPr>
            <a:r>
              <a:rPr lang="en-GB" sz="3200">
                <a:ea typeface="Calibri" panose="020F0502020204030204" pitchFamily="34" charset="0"/>
                <a:cs typeface="Arial"/>
              </a:rPr>
              <a:t>Form Representatives</a:t>
            </a:r>
            <a:endParaRPr lang="en-US">
              <a:cs typeface="Arial"/>
            </a:endParaRPr>
          </a:p>
          <a:p>
            <a:pPr marL="342265" indent="-342265">
              <a:lnSpc>
                <a:spcPct val="107000"/>
              </a:lnSpc>
              <a:buFont typeface="Symbol" panose="05050102010706020507" pitchFamily="18" charset="2"/>
              <a:buChar char=""/>
            </a:pPr>
            <a:r>
              <a:rPr lang="en-GB" sz="3200">
                <a:ea typeface="Calibri" panose="020F0502020204030204" pitchFamily="34" charset="0"/>
                <a:cs typeface="Arial"/>
              </a:rPr>
              <a:t>Charity Representatives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School Council – eco, charity, well-being &amp; diversity and inclusion</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Subject Mentors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Prefect Teams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Head Prefect Team</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House Officials</a:t>
            </a: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sz="2399">
              <a:solidFill>
                <a:srgbClr val="002060"/>
              </a:solidFill>
              <a:latin typeface="Calibri" panose="020F0502020204030204" pitchFamily="34" charset="0"/>
              <a:cs typeface="Times New Roman" panose="02020603050405020304" pitchFamily="18" charset="0"/>
            </a:endParaRPr>
          </a:p>
          <a:p>
            <a:pPr lvl="1"/>
            <a:endParaRPr lang="en-GB">
              <a:ea typeface="Lato Light"/>
              <a:cs typeface="Lato Light"/>
            </a:endParaRPr>
          </a:p>
        </p:txBody>
      </p:sp>
      <p:sp>
        <p:nvSpPr>
          <p:cNvPr id="4" name="Content Placeholder 2">
            <a:extLst>
              <a:ext uri="{FF2B5EF4-FFF2-40B4-BE49-F238E27FC236}">
                <a16:creationId xmlns:a16="http://schemas.microsoft.com/office/drawing/2014/main" id="{B9D09BAA-033D-3237-943B-D8F55A3F4C33}"/>
              </a:ext>
            </a:extLst>
          </p:cNvPr>
          <p:cNvSpPr txBox="1">
            <a:spLocks/>
          </p:cNvSpPr>
          <p:nvPr/>
        </p:nvSpPr>
        <p:spPr>
          <a:xfrm>
            <a:off x="7689138" y="1242406"/>
            <a:ext cx="4003908" cy="3539711"/>
          </a:xfrm>
          <a:prstGeom prst="rect">
            <a:avLst/>
          </a:prstGeom>
        </p:spPr>
        <p:txBody>
          <a:bodyPr vert="horz" lIns="91440" tIns="45720" rIns="91440" bIns="45720" rtlCol="0" anchor="t">
            <a:normAutofit/>
          </a:bodyPr>
          <a:lstStyle>
            <a:lvl1pPr marL="2286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265" indent="-342265">
              <a:lnSpc>
                <a:spcPct val="107000"/>
              </a:lnSpc>
              <a:buFont typeface="Symbol" panose="05050102010706020507" pitchFamily="18" charset="2"/>
              <a:buChar char=""/>
            </a:pPr>
            <a:endParaRPr lang="en-GB" sz="3200">
              <a:ea typeface="Calibri" panose="020F0502020204030204" pitchFamily="34" charset="0"/>
              <a:cs typeface="Arial"/>
            </a:endParaRPr>
          </a:p>
          <a:p>
            <a:pPr marL="342265" indent="-342265">
              <a:lnSpc>
                <a:spcPct val="107000"/>
              </a:lnSpc>
              <a:buFont typeface="Symbol" panose="05050102010706020507" pitchFamily="18" charset="2"/>
              <a:buChar char=""/>
            </a:pPr>
            <a:r>
              <a:rPr lang="en-GB" sz="3200">
                <a:ea typeface="Calibri" panose="020F0502020204030204" pitchFamily="34" charset="0"/>
                <a:cs typeface="Arial"/>
              </a:rPr>
              <a:t>Shaping Futures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Clubs &amp; Societies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Trips/workshops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House activities </a:t>
            </a:r>
            <a:endParaRPr lang="en-GB" sz="320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r>
              <a:rPr lang="en-GB" sz="3200">
                <a:solidFill>
                  <a:srgbClr val="000000"/>
                </a:solidFill>
                <a:latin typeface="Lato Light"/>
                <a:ea typeface="Calibri" panose="020F0502020204030204" pitchFamily="34" charset="0"/>
                <a:cs typeface="Arial"/>
              </a:rPr>
              <a:t>SLA</a:t>
            </a: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sz="2399">
              <a:solidFill>
                <a:srgbClr val="002060"/>
              </a:solidFill>
              <a:latin typeface="Calibri" panose="020F0502020204030204" pitchFamily="34" charset="0"/>
              <a:cs typeface="Times New Roman" panose="02020603050405020304" pitchFamily="18" charset="0"/>
            </a:endParaRPr>
          </a:p>
          <a:p>
            <a:pPr lvl="1"/>
            <a:endParaRPr lang="en-GB">
              <a:ea typeface="Lato Light"/>
              <a:cs typeface="Lato Light"/>
            </a:endParaRPr>
          </a:p>
        </p:txBody>
      </p:sp>
    </p:spTree>
    <p:extLst>
      <p:ext uri="{BB962C8B-B14F-4D97-AF65-F5344CB8AC3E}">
        <p14:creationId xmlns:p14="http://schemas.microsoft.com/office/powerpoint/2010/main" val="4075653351"/>
      </p:ext>
    </p:extLst>
  </p:cSld>
  <p:clrMapOvr>
    <a:masterClrMapping/>
  </p:clrMapOvr>
  <mc:AlternateContent xmlns:mc="http://schemas.openxmlformats.org/markup-compatibility/2006" xmlns:p14="http://schemas.microsoft.com/office/powerpoint/2010/main">
    <mc:Choice Requires="p14">
      <p:transition spd="med" p14:dur="700" advTm="6680">
        <p:fade/>
      </p:transition>
    </mc:Choice>
    <mc:Fallback xmlns="">
      <p:transition spd="med" advTm="668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25563"/>
          </a:xfrm>
        </p:spPr>
        <p:txBody>
          <a:bodyPr anchor="ctr">
            <a:normAutofit/>
          </a:bodyPr>
          <a:lstStyle/>
          <a:p>
            <a:r>
              <a:rPr lang="en-GB" b="1"/>
              <a:t>Form time</a:t>
            </a:r>
          </a:p>
        </p:txBody>
      </p:sp>
      <p:graphicFrame>
        <p:nvGraphicFramePr>
          <p:cNvPr id="7" name="Table 6">
            <a:extLst>
              <a:ext uri="{FF2B5EF4-FFF2-40B4-BE49-F238E27FC236}">
                <a16:creationId xmlns:a16="http://schemas.microsoft.com/office/drawing/2014/main" id="{52BFE9FB-2896-853B-E1ED-5FF6A86EA078}"/>
              </a:ext>
            </a:extLst>
          </p:cNvPr>
          <p:cNvGraphicFramePr>
            <a:graphicFrameLocks noGrp="1"/>
          </p:cNvGraphicFramePr>
          <p:nvPr>
            <p:extLst>
              <p:ext uri="{D42A27DB-BD31-4B8C-83A1-F6EECF244321}">
                <p14:modId xmlns:p14="http://schemas.microsoft.com/office/powerpoint/2010/main" val="873076538"/>
              </p:ext>
            </p:extLst>
          </p:nvPr>
        </p:nvGraphicFramePr>
        <p:xfrm>
          <a:off x="282146" y="1406221"/>
          <a:ext cx="10515603" cy="4466902"/>
        </p:xfrm>
        <a:graphic>
          <a:graphicData uri="http://schemas.openxmlformats.org/drawingml/2006/table">
            <a:tbl>
              <a:tblPr firstRow="1" bandRow="1">
                <a:noFill/>
                <a:tableStyleId>{5C22544A-7EE6-4342-B048-85BDC9FD1C3A}</a:tableStyleId>
              </a:tblPr>
              <a:tblGrid>
                <a:gridCol w="965979">
                  <a:extLst>
                    <a:ext uri="{9D8B030D-6E8A-4147-A177-3AD203B41FA5}">
                      <a16:colId xmlns:a16="http://schemas.microsoft.com/office/drawing/2014/main" val="569958944"/>
                    </a:ext>
                  </a:extLst>
                </a:gridCol>
                <a:gridCol w="1299068">
                  <a:extLst>
                    <a:ext uri="{9D8B030D-6E8A-4147-A177-3AD203B41FA5}">
                      <a16:colId xmlns:a16="http://schemas.microsoft.com/office/drawing/2014/main" val="1649049015"/>
                    </a:ext>
                  </a:extLst>
                </a:gridCol>
                <a:gridCol w="1848738">
                  <a:extLst>
                    <a:ext uri="{9D8B030D-6E8A-4147-A177-3AD203B41FA5}">
                      <a16:colId xmlns:a16="http://schemas.microsoft.com/office/drawing/2014/main" val="1487102444"/>
                    </a:ext>
                  </a:extLst>
                </a:gridCol>
                <a:gridCol w="1911183">
                  <a:extLst>
                    <a:ext uri="{9D8B030D-6E8A-4147-A177-3AD203B41FA5}">
                      <a16:colId xmlns:a16="http://schemas.microsoft.com/office/drawing/2014/main" val="2626759988"/>
                    </a:ext>
                  </a:extLst>
                </a:gridCol>
                <a:gridCol w="1975082">
                  <a:extLst>
                    <a:ext uri="{9D8B030D-6E8A-4147-A177-3AD203B41FA5}">
                      <a16:colId xmlns:a16="http://schemas.microsoft.com/office/drawing/2014/main" val="1370893686"/>
                    </a:ext>
                  </a:extLst>
                </a:gridCol>
                <a:gridCol w="1909863">
                  <a:extLst>
                    <a:ext uri="{9D8B030D-6E8A-4147-A177-3AD203B41FA5}">
                      <a16:colId xmlns:a16="http://schemas.microsoft.com/office/drawing/2014/main" val="2303679672"/>
                    </a:ext>
                  </a:extLst>
                </a:gridCol>
                <a:gridCol w="605690">
                  <a:extLst>
                    <a:ext uri="{9D8B030D-6E8A-4147-A177-3AD203B41FA5}">
                      <a16:colId xmlns:a16="http://schemas.microsoft.com/office/drawing/2014/main" val="377853022"/>
                    </a:ext>
                  </a:extLst>
                </a:gridCol>
              </a:tblGrid>
              <a:tr h="284056">
                <a:tc>
                  <a:txBody>
                    <a:bodyPr/>
                    <a:lstStyle/>
                    <a:p>
                      <a:pPr rtl="0" fontAlgn="base">
                        <a:lnSpc>
                          <a:spcPts val="1457"/>
                        </a:lnSpc>
                        <a:buNone/>
                      </a:pPr>
                      <a:r>
                        <a:rPr lang="en-GB" sz="1200" b="0" cap="none" spc="60">
                          <a:solidFill>
                            <a:schemeClr val="bg1"/>
                          </a:solidFill>
                          <a:effectLst/>
                          <a:latin typeface="Aptos" panose="020B0004020202020204" pitchFamily="34" charset="0"/>
                        </a:rPr>
                        <a:t>Week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W/B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Monday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TUESDAY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WEDNESDAY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FRIDAY </a:t>
                      </a:r>
                      <a:endParaRPr lang="en-GB" sz="1200" b="0" cap="none" spc="60">
                        <a:solidFill>
                          <a:schemeClr val="bg1"/>
                        </a:solidFill>
                        <a:effectLst/>
                      </a:endParaRP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tc>
                  <a:txBody>
                    <a:bodyPr/>
                    <a:lstStyle/>
                    <a:p>
                      <a:pPr rtl="0" fontAlgn="base">
                        <a:lnSpc>
                          <a:spcPts val="1457"/>
                        </a:lnSpc>
                        <a:buNone/>
                      </a:pPr>
                      <a:r>
                        <a:rPr lang="en-GB" sz="1200" b="0" cap="none" spc="60">
                          <a:solidFill>
                            <a:schemeClr val="bg1"/>
                          </a:solidFill>
                          <a:effectLst/>
                          <a:latin typeface="Aptos" panose="020B0004020202020204" pitchFamily="34" charset="0"/>
                        </a:rPr>
                        <a:t> </a:t>
                      </a:r>
                    </a:p>
                  </a:txBody>
                  <a:tcPr marL="50785" marR="50785" marT="69647" marB="3482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450792228"/>
                  </a:ext>
                </a:extLst>
              </a:tr>
              <a:tr h="567626">
                <a:tc>
                  <a:txBody>
                    <a:bodyPr/>
                    <a:lstStyle/>
                    <a:p>
                      <a:pPr rtl="0" fontAlgn="base">
                        <a:lnSpc>
                          <a:spcPts val="1457"/>
                        </a:lnSpc>
                        <a:buNone/>
                      </a:pPr>
                      <a:r>
                        <a:rPr lang="en-GB" sz="1100" cap="none" spc="0">
                          <a:solidFill>
                            <a:schemeClr val="tx1"/>
                          </a:solidFill>
                          <a:effectLst/>
                          <a:latin typeface="Aptos" panose="020B0004020202020204" pitchFamily="34" charset="0"/>
                        </a:rPr>
                        <a:t>1 </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a:t>
                      </a:r>
                      <a:r>
                        <a:rPr lang="en-GB" sz="1100" cap="none" spc="0" baseline="30000">
                          <a:solidFill>
                            <a:schemeClr val="tx1"/>
                          </a:solidFill>
                          <a:effectLst/>
                          <a:latin typeface="Aptos" panose="020B0004020202020204" pitchFamily="34" charset="0"/>
                        </a:rPr>
                        <a:t>st</a:t>
                      </a:r>
                      <a:r>
                        <a:rPr lang="en-GB" sz="1100" cap="none" spc="0">
                          <a:solidFill>
                            <a:schemeClr val="tx1"/>
                          </a:solidFill>
                          <a:effectLst/>
                          <a:latin typeface="Aptos" panose="020B0004020202020204" pitchFamily="34" charset="0"/>
                        </a:rPr>
                        <a:t> September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INSET </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Induction </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Design a society?</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Sixth form Assembly (whats your goal)/Admin/ WKGS way/ Nick- Cadets police  </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Making the best start in Year 12 </a:t>
                      </a:r>
                      <a:endParaRPr lang="en-GB" sz="1100" cap="none" spc="0">
                        <a:solidFill>
                          <a:schemeClr val="tx1"/>
                        </a:solidFill>
                        <a:effectLst/>
                      </a:endParaRP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230160107"/>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2 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8</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September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MH Assembly (Welcome Back)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Democracy</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Introduction to 5 ways of Wellbeing: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Importance of Y12 - foundation for Y13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36651054"/>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3 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15</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September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 INSET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Medical ethics</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Introduction to Connection –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GCSE to A level understanding your subjects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580118456"/>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4 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22</a:t>
                      </a:r>
                      <a:r>
                        <a:rPr lang="en-GB" sz="1100" cap="none" spc="0" baseline="30000">
                          <a:solidFill>
                            <a:schemeClr val="tx1"/>
                          </a:solidFill>
                          <a:effectLst/>
                          <a:latin typeface="Aptos" panose="020B0004020202020204" pitchFamily="34" charset="0"/>
                        </a:rPr>
                        <a:t>nd</a:t>
                      </a:r>
                      <a:r>
                        <a:rPr lang="en-GB" sz="1100" cap="none" spc="0">
                          <a:solidFill>
                            <a:schemeClr val="tx1"/>
                          </a:solidFill>
                          <a:effectLst/>
                          <a:latin typeface="Aptos" panose="020B0004020202020204" pitchFamily="34" charset="0"/>
                        </a:rPr>
                        <a:t> September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Year Assembly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World heart day/restart a heart</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Connection: </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Common Ground Bingo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The benefits of extra- curricular activities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07363967"/>
                  </a:ext>
                </a:extLst>
              </a:tr>
              <a:tr h="567626">
                <a:tc>
                  <a:txBody>
                    <a:bodyPr/>
                    <a:lstStyle/>
                    <a:p>
                      <a:pPr rtl="0" fontAlgn="base">
                        <a:lnSpc>
                          <a:spcPts val="1457"/>
                        </a:lnSpc>
                        <a:buNone/>
                      </a:pPr>
                      <a:r>
                        <a:rPr lang="en-GB" sz="1100" cap="none" spc="0">
                          <a:solidFill>
                            <a:schemeClr val="tx1"/>
                          </a:solidFill>
                          <a:effectLst/>
                          <a:latin typeface="Aptos" panose="020B0004020202020204" pitchFamily="34" charset="0"/>
                        </a:rPr>
                        <a:t>5 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29</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September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MH Assembly (Learning at WKGS) </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Food waste awareness/world hunger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Connection: </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Would you rather?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Independent Learning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170759075"/>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6 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6</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October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MH Assembly (Beh &amp; rewards)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Black History Month</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Connection: </a:t>
                      </a:r>
                      <a:endParaRPr lang="en-GB" sz="1100" cap="none" spc="0">
                        <a:solidFill>
                          <a:schemeClr val="tx1"/>
                        </a:solidFill>
                        <a:effectLst/>
                      </a:endParaRPr>
                    </a:p>
                    <a:p>
                      <a:pPr rtl="0" fontAlgn="base">
                        <a:lnSpc>
                          <a:spcPts val="1457"/>
                        </a:lnSpc>
                        <a:buNone/>
                      </a:pPr>
                      <a:r>
                        <a:rPr lang="en-GB" sz="1100" cap="none" spc="0">
                          <a:solidFill>
                            <a:schemeClr val="tx1"/>
                          </a:solidFill>
                          <a:effectLst/>
                          <a:latin typeface="Aptos" panose="020B0004020202020204" pitchFamily="34" charset="0"/>
                        </a:rPr>
                        <a:t>Never have I ever!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Mindset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45937182"/>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7 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13</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October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Year Assembly (Intro to SLA)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 SLA planning- use booklets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 SLA planning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 SLA planning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57053108"/>
                  </a:ext>
                </a:extLst>
              </a:tr>
              <a:tr h="422528">
                <a:tc>
                  <a:txBody>
                    <a:bodyPr/>
                    <a:lstStyle/>
                    <a:p>
                      <a:pPr rtl="0" fontAlgn="base">
                        <a:lnSpc>
                          <a:spcPts val="1457"/>
                        </a:lnSpc>
                        <a:buNone/>
                      </a:pPr>
                      <a:r>
                        <a:rPr lang="en-GB" sz="1100" cap="none" spc="0">
                          <a:solidFill>
                            <a:schemeClr val="tx1"/>
                          </a:solidFill>
                          <a:effectLst/>
                          <a:latin typeface="Aptos" panose="020B0004020202020204" pitchFamily="34" charset="0"/>
                        </a:rPr>
                        <a:t>8 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20</a:t>
                      </a:r>
                      <a:r>
                        <a:rPr lang="en-GB" sz="1100" cap="none" spc="0" baseline="30000">
                          <a:solidFill>
                            <a:schemeClr val="tx1"/>
                          </a:solidFill>
                          <a:effectLst/>
                          <a:latin typeface="Aptos" panose="020B0004020202020204" pitchFamily="34" charset="0"/>
                        </a:rPr>
                        <a:t>th</a:t>
                      </a:r>
                      <a:r>
                        <a:rPr lang="en-GB" sz="1100" cap="none" spc="0">
                          <a:solidFill>
                            <a:schemeClr val="tx1"/>
                          </a:solidFill>
                          <a:effectLst/>
                          <a:latin typeface="Aptos" panose="020B0004020202020204" pitchFamily="34" charset="0"/>
                        </a:rPr>
                        <a:t> October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MH Assembly (Student Leadership)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Presentation skills Planning for next 7 Tuesday Activities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1:1/SLA Planning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1:1/SLA Planning  </a:t>
                      </a:r>
                      <a:endParaRPr lang="en-GB" sz="1100" cap="none" spc="0">
                        <a:solidFill>
                          <a:schemeClr val="tx1"/>
                        </a:solidFill>
                        <a:effectLst/>
                      </a:endParaRP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fontAlgn="base">
                        <a:lnSpc>
                          <a:spcPts val="1457"/>
                        </a:lnSpc>
                        <a:buNone/>
                      </a:pPr>
                      <a:r>
                        <a:rPr lang="en-GB" sz="1100" cap="none" spc="0">
                          <a:solidFill>
                            <a:schemeClr val="tx1"/>
                          </a:solidFill>
                          <a:effectLst/>
                          <a:latin typeface="Aptos" panose="020B0004020202020204" pitchFamily="34" charset="0"/>
                        </a:rPr>
                        <a:t> </a:t>
                      </a:r>
                    </a:p>
                  </a:txBody>
                  <a:tcPr marL="50785" marR="50785" marT="69647" marB="348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92469422"/>
                  </a:ext>
                </a:extLst>
              </a:tr>
            </a:tbl>
          </a:graphicData>
        </a:graphic>
      </p:graphicFrame>
    </p:spTree>
    <p:extLst>
      <p:ext uri="{BB962C8B-B14F-4D97-AF65-F5344CB8AC3E}">
        <p14:creationId xmlns:p14="http://schemas.microsoft.com/office/powerpoint/2010/main" val="4023498833"/>
      </p:ext>
    </p:extLst>
  </p:cSld>
  <p:clrMapOvr>
    <a:masterClrMapping/>
  </p:clrMapOvr>
  <mc:AlternateContent xmlns:mc="http://schemas.openxmlformats.org/markup-compatibility/2006" xmlns:p14="http://schemas.microsoft.com/office/powerpoint/2010/main">
    <mc:Choice Requires="p14">
      <p:transition spd="med" p14:dur="700" advTm="6926">
        <p:fade/>
      </p:transition>
    </mc:Choice>
    <mc:Fallback xmlns="">
      <p:transition spd="med" advTm="6926">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BDFF-B260-7D8E-32A0-F886A5012073}"/>
              </a:ext>
            </a:extLst>
          </p:cNvPr>
          <p:cNvSpPr>
            <a:spLocks noGrp="1"/>
          </p:cNvSpPr>
          <p:nvPr>
            <p:ph type="title"/>
          </p:nvPr>
        </p:nvSpPr>
        <p:spPr/>
        <p:txBody>
          <a:bodyPr/>
          <a:lstStyle/>
          <a:p>
            <a:r>
              <a:rPr lang="en-US">
                <a:ea typeface="Lato Black"/>
                <a:cs typeface="Lato Black"/>
              </a:rPr>
              <a:t>Personal Development Day/RSE</a:t>
            </a:r>
            <a:endParaRPr lang="en-US"/>
          </a:p>
        </p:txBody>
      </p:sp>
      <p:sp>
        <p:nvSpPr>
          <p:cNvPr id="3" name="Content Placeholder 2">
            <a:extLst>
              <a:ext uri="{FF2B5EF4-FFF2-40B4-BE49-F238E27FC236}">
                <a16:creationId xmlns:a16="http://schemas.microsoft.com/office/drawing/2014/main" id="{58D2C592-EE8C-2E16-746F-ACA4A8519C1D}"/>
              </a:ext>
            </a:extLst>
          </p:cNvPr>
          <p:cNvSpPr>
            <a:spLocks noGrp="1"/>
          </p:cNvSpPr>
          <p:nvPr>
            <p:ph idx="1"/>
          </p:nvPr>
        </p:nvSpPr>
        <p:spPr>
          <a:xfrm>
            <a:off x="838200" y="1036888"/>
            <a:ext cx="11212629" cy="4889818"/>
          </a:xfrm>
        </p:spPr>
        <p:txBody>
          <a:bodyPr vert="horz" lIns="91440" tIns="45720" rIns="91440" bIns="45720" rtlCol="0" anchor="t">
            <a:normAutofit lnSpcReduction="10000"/>
          </a:bodyPr>
          <a:lstStyle/>
          <a:p>
            <a:pPr marL="0" indent="0">
              <a:lnSpc>
                <a:spcPct val="110000"/>
              </a:lnSpc>
              <a:spcBef>
                <a:spcPts val="1000"/>
              </a:spcBef>
              <a:buNone/>
            </a:pPr>
            <a:endParaRPr lang="en-GB" sz="2600">
              <a:latin typeface="Lato Light"/>
              <a:ea typeface="Lato Light"/>
              <a:cs typeface="Calibri"/>
            </a:endParaRPr>
          </a:p>
          <a:p>
            <a:pPr>
              <a:lnSpc>
                <a:spcPct val="110000"/>
              </a:lnSpc>
              <a:spcBef>
                <a:spcPts val="1000"/>
              </a:spcBef>
            </a:pPr>
            <a:r>
              <a:rPr lang="en-GB" sz="2600">
                <a:latin typeface="Lato Light"/>
                <a:ea typeface="Lato Light"/>
                <a:cs typeface="Calibri"/>
              </a:rPr>
              <a:t>Drugs and alcohol awareness </a:t>
            </a:r>
          </a:p>
          <a:p>
            <a:pPr>
              <a:lnSpc>
                <a:spcPct val="110000"/>
              </a:lnSpc>
              <a:spcBef>
                <a:spcPts val="1000"/>
              </a:spcBef>
            </a:pPr>
            <a:r>
              <a:rPr lang="en-GB" sz="2600">
                <a:latin typeface="Lato Light"/>
                <a:ea typeface="Lato Light"/>
                <a:cs typeface="Calibri"/>
              </a:rPr>
              <a:t>Further education choices, pathways and preparation for beyond Sixth Form </a:t>
            </a:r>
          </a:p>
          <a:p>
            <a:pPr>
              <a:lnSpc>
                <a:spcPct val="110000"/>
              </a:lnSpc>
              <a:spcBef>
                <a:spcPts val="1000"/>
              </a:spcBef>
            </a:pPr>
            <a:r>
              <a:rPr lang="en-GB" sz="2600">
                <a:latin typeface="Lato Light"/>
                <a:ea typeface="Lato Light"/>
                <a:cs typeface="Calibri"/>
              </a:rPr>
              <a:t>Revision, study skills and time management in Sixth Form </a:t>
            </a:r>
          </a:p>
          <a:p>
            <a:pPr>
              <a:lnSpc>
                <a:spcPct val="110000"/>
              </a:lnSpc>
              <a:spcBef>
                <a:spcPts val="1000"/>
              </a:spcBef>
            </a:pPr>
            <a:r>
              <a:rPr lang="en-GB" sz="2600">
                <a:latin typeface="Lato Light"/>
                <a:ea typeface="Lato Light"/>
                <a:cs typeface="Calibri"/>
              </a:rPr>
              <a:t>Basic first aid </a:t>
            </a:r>
          </a:p>
          <a:p>
            <a:pPr>
              <a:lnSpc>
                <a:spcPct val="110000"/>
              </a:lnSpc>
              <a:spcBef>
                <a:spcPts val="1000"/>
              </a:spcBef>
            </a:pPr>
            <a:r>
              <a:rPr lang="en-GB" sz="2600">
                <a:latin typeface="Lato Light"/>
                <a:ea typeface="Lato Light"/>
                <a:cs typeface="Calibri"/>
              </a:rPr>
              <a:t>Mental Health and Wellbeing </a:t>
            </a:r>
          </a:p>
          <a:p>
            <a:pPr>
              <a:lnSpc>
                <a:spcPct val="110000"/>
              </a:lnSpc>
              <a:spcBef>
                <a:spcPts val="1000"/>
              </a:spcBef>
            </a:pPr>
            <a:r>
              <a:rPr lang="en-GB" sz="2600">
                <a:latin typeface="Lato Light"/>
                <a:ea typeface="Lato Light"/>
                <a:cs typeface="Calibri"/>
              </a:rPr>
              <a:t>Driving and road safety </a:t>
            </a:r>
          </a:p>
          <a:p>
            <a:pPr>
              <a:lnSpc>
                <a:spcPct val="110000"/>
              </a:lnSpc>
              <a:spcBef>
                <a:spcPts val="1000"/>
              </a:spcBef>
            </a:pPr>
            <a:r>
              <a:rPr lang="en-GB" sz="2600">
                <a:latin typeface="Lato Light"/>
                <a:ea typeface="Lato Light"/>
                <a:cs typeface="Lato Light"/>
              </a:rPr>
              <a:t>Respectful relationships, consent, sexual health</a:t>
            </a:r>
            <a:endParaRPr lang="en-GB" sz="2600">
              <a:latin typeface="Lato Light"/>
              <a:ea typeface="Lato Light"/>
              <a:cs typeface="Calibri"/>
            </a:endParaRPr>
          </a:p>
          <a:p>
            <a:pPr>
              <a:lnSpc>
                <a:spcPct val="90000"/>
              </a:lnSpc>
              <a:spcBef>
                <a:spcPts val="1000"/>
              </a:spcBef>
            </a:pPr>
            <a:endParaRPr lang="en-GB" sz="3200">
              <a:latin typeface="Lato Light"/>
              <a:ea typeface="Lato Light"/>
              <a:cs typeface="Calibri"/>
            </a:endParaRPr>
          </a:p>
          <a:p>
            <a:pPr marL="0" indent="0">
              <a:lnSpc>
                <a:spcPct val="90000"/>
              </a:lnSpc>
              <a:spcBef>
                <a:spcPts val="1000"/>
              </a:spcBef>
              <a:buNone/>
            </a:pPr>
            <a:endParaRPr lang="en-GB" sz="3200">
              <a:latin typeface="Lato Light"/>
              <a:ea typeface="Lato Light"/>
              <a:cs typeface="Calibri"/>
            </a:endParaRPr>
          </a:p>
          <a:p>
            <a:pPr>
              <a:lnSpc>
                <a:spcPct val="90000"/>
              </a:lnSpc>
              <a:spcBef>
                <a:spcPts val="1000"/>
              </a:spcBef>
            </a:pPr>
            <a:endParaRPr lang="en-US" sz="3200">
              <a:latin typeface="Lato Light"/>
              <a:ea typeface="Lato Light"/>
              <a:cs typeface="Calibri"/>
            </a:endParaRPr>
          </a:p>
        </p:txBody>
      </p:sp>
    </p:spTree>
    <p:extLst>
      <p:ext uri="{BB962C8B-B14F-4D97-AF65-F5344CB8AC3E}">
        <p14:creationId xmlns:p14="http://schemas.microsoft.com/office/powerpoint/2010/main" val="2999261314"/>
      </p:ext>
    </p:extLst>
  </p:cSld>
  <p:clrMapOvr>
    <a:masterClrMapping/>
  </p:clrMapOvr>
  <p:transition spd="slow" advTm="6947">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11BA5-02D9-4499-8EC6-09B643BC138B}"/>
              </a:ext>
            </a:extLst>
          </p:cNvPr>
          <p:cNvSpPr>
            <a:spLocks noGrp="1"/>
          </p:cNvSpPr>
          <p:nvPr>
            <p:ph type="title"/>
          </p:nvPr>
        </p:nvSpPr>
        <p:spPr>
          <a:xfrm>
            <a:off x="623513" y="548074"/>
            <a:ext cx="10157354" cy="780504"/>
          </a:xfrm>
        </p:spPr>
        <p:txBody>
          <a:bodyPr/>
          <a:lstStyle/>
          <a:p>
            <a:r>
              <a:rPr lang="en-GB" b="1"/>
              <a:t>Skills for Life</a:t>
            </a:r>
          </a:p>
        </p:txBody>
      </p:sp>
      <p:sp>
        <p:nvSpPr>
          <p:cNvPr id="8" name="Content Placeholder 2">
            <a:extLst>
              <a:ext uri="{FF2B5EF4-FFF2-40B4-BE49-F238E27FC236}">
                <a16:creationId xmlns:a16="http://schemas.microsoft.com/office/drawing/2014/main" id="{06459965-FA5A-986E-DAAD-2C31C0A91D50}"/>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lnSpc>
                <a:spcPct val="90000"/>
              </a:lnSpc>
              <a:spcBef>
                <a:spcPts val="1000"/>
              </a:spcBef>
              <a:buNone/>
            </a:pPr>
            <a:r>
              <a:rPr lang="en-GB" sz="3200">
                <a:latin typeface="Lato Light"/>
                <a:ea typeface="Lato Light"/>
                <a:cs typeface="Calibri"/>
              </a:rPr>
              <a:t>6 activities on rotation - 4 weeks each:</a:t>
            </a:r>
          </a:p>
          <a:p>
            <a:pPr>
              <a:lnSpc>
                <a:spcPct val="90000"/>
              </a:lnSpc>
              <a:spcBef>
                <a:spcPts val="1000"/>
              </a:spcBef>
            </a:pPr>
            <a:r>
              <a:rPr lang="en-GB" sz="3200">
                <a:latin typeface="Lato Light"/>
                <a:ea typeface="Lato Light"/>
                <a:cs typeface="Calibri"/>
              </a:rPr>
              <a:t>Cooking- Food for thought</a:t>
            </a:r>
          </a:p>
          <a:p>
            <a:pPr>
              <a:lnSpc>
                <a:spcPct val="90000"/>
              </a:lnSpc>
              <a:spcBef>
                <a:spcPts val="1000"/>
              </a:spcBef>
            </a:pPr>
            <a:r>
              <a:rPr lang="en-GB" sz="3200">
                <a:latin typeface="Lato Light"/>
                <a:ea typeface="Lato Light"/>
                <a:cs typeface="Calibri"/>
              </a:rPr>
              <a:t>Personal Development</a:t>
            </a:r>
          </a:p>
          <a:p>
            <a:pPr>
              <a:lnSpc>
                <a:spcPct val="90000"/>
              </a:lnSpc>
              <a:spcBef>
                <a:spcPts val="1000"/>
              </a:spcBef>
            </a:pPr>
            <a:r>
              <a:rPr lang="en-GB" sz="3200">
                <a:latin typeface="Lato Light"/>
                <a:ea typeface="Lato Light"/>
                <a:cs typeface="Calibri"/>
              </a:rPr>
              <a:t>Well-Being </a:t>
            </a:r>
          </a:p>
          <a:p>
            <a:pPr>
              <a:lnSpc>
                <a:spcPct val="90000"/>
              </a:lnSpc>
              <a:spcBef>
                <a:spcPts val="1000"/>
              </a:spcBef>
            </a:pPr>
            <a:r>
              <a:rPr lang="en-GB" sz="3200">
                <a:latin typeface="Lato Light"/>
                <a:ea typeface="Lato Light"/>
                <a:cs typeface="Calibri"/>
              </a:rPr>
              <a:t>Self Defence</a:t>
            </a:r>
          </a:p>
          <a:p>
            <a:pPr>
              <a:lnSpc>
                <a:spcPct val="90000"/>
              </a:lnSpc>
              <a:spcBef>
                <a:spcPts val="1000"/>
              </a:spcBef>
            </a:pPr>
            <a:r>
              <a:rPr lang="en-GB" sz="3200">
                <a:latin typeface="Lato Light"/>
                <a:ea typeface="Lato Light"/>
                <a:cs typeface="Calibri"/>
              </a:rPr>
              <a:t>Budgeting &amp; Finance</a:t>
            </a:r>
          </a:p>
          <a:p>
            <a:pPr>
              <a:lnSpc>
                <a:spcPct val="90000"/>
              </a:lnSpc>
              <a:spcBef>
                <a:spcPts val="1000"/>
              </a:spcBef>
            </a:pPr>
            <a:r>
              <a:rPr lang="en-GB" sz="3200">
                <a:latin typeface="Lato Light"/>
                <a:ea typeface="Lato Light"/>
                <a:cs typeface="Calibri"/>
              </a:rPr>
              <a:t>Your Future</a:t>
            </a:r>
          </a:p>
          <a:p>
            <a:pPr>
              <a:lnSpc>
                <a:spcPct val="90000"/>
              </a:lnSpc>
              <a:spcBef>
                <a:spcPts val="1000"/>
              </a:spcBef>
            </a:pPr>
            <a:endParaRPr lang="en-GB" sz="3200">
              <a:latin typeface="Lato Light"/>
              <a:ea typeface="Lato Light"/>
              <a:cs typeface="Calibri"/>
            </a:endParaRPr>
          </a:p>
          <a:p>
            <a:pPr>
              <a:lnSpc>
                <a:spcPct val="90000"/>
              </a:lnSpc>
              <a:spcBef>
                <a:spcPts val="1000"/>
              </a:spcBef>
            </a:pPr>
            <a:endParaRPr lang="en-GB" sz="3200">
              <a:latin typeface="Lato Light"/>
              <a:ea typeface="Lato Light"/>
              <a:cs typeface="Calibri"/>
            </a:endParaRPr>
          </a:p>
          <a:p>
            <a:pPr marL="0" indent="0">
              <a:lnSpc>
                <a:spcPct val="90000"/>
              </a:lnSpc>
              <a:spcBef>
                <a:spcPts val="1000"/>
              </a:spcBef>
              <a:buNone/>
            </a:pPr>
            <a:endParaRPr lang="en-GB" sz="3200">
              <a:latin typeface="Lato Light"/>
              <a:ea typeface="Lato Light"/>
              <a:cs typeface="Calibri"/>
            </a:endParaRPr>
          </a:p>
          <a:p>
            <a:pPr>
              <a:lnSpc>
                <a:spcPct val="90000"/>
              </a:lnSpc>
              <a:spcBef>
                <a:spcPts val="1000"/>
              </a:spcBef>
            </a:pPr>
            <a:endParaRPr lang="en-US" sz="3200">
              <a:latin typeface="Lato Light"/>
              <a:ea typeface="Lato Light"/>
              <a:cs typeface="Calibri"/>
            </a:endParaRPr>
          </a:p>
        </p:txBody>
      </p:sp>
    </p:spTree>
    <p:extLst>
      <p:ext uri="{BB962C8B-B14F-4D97-AF65-F5344CB8AC3E}">
        <p14:creationId xmlns:p14="http://schemas.microsoft.com/office/powerpoint/2010/main" val="1943521995"/>
      </p:ext>
    </p:extLst>
  </p:cSld>
  <p:clrMapOvr>
    <a:masterClrMapping/>
  </p:clrMapOvr>
  <mc:AlternateContent xmlns:mc="http://schemas.openxmlformats.org/markup-compatibility/2006" xmlns:p14="http://schemas.microsoft.com/office/powerpoint/2010/main">
    <mc:Choice Requires="p14">
      <p:transition spd="med" p14:dur="700" advTm="7290">
        <p:fade/>
      </p:transition>
    </mc:Choice>
    <mc:Fallback xmlns="">
      <p:transition spd="med" advTm="729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7178-4CD8-2B98-B88E-53F2FF6B006F}"/>
              </a:ext>
            </a:extLst>
          </p:cNvPr>
          <p:cNvSpPr>
            <a:spLocks noGrp="1"/>
          </p:cNvSpPr>
          <p:nvPr>
            <p:ph type="title"/>
          </p:nvPr>
        </p:nvSpPr>
        <p:spPr>
          <a:xfrm>
            <a:off x="769189" y="1414731"/>
            <a:ext cx="10515600" cy="2855344"/>
          </a:xfrm>
        </p:spPr>
        <p:txBody>
          <a:bodyPr>
            <a:normAutofit/>
          </a:bodyPr>
          <a:lstStyle/>
          <a:p>
            <a:pPr algn="ctr"/>
            <a:r>
              <a:rPr lang="en-GB" sz="7200" b="1"/>
              <a:t>WKGS Sixth Form </a:t>
            </a:r>
            <a:br>
              <a:rPr lang="en-GB" sz="7200"/>
            </a:br>
            <a:r>
              <a:rPr lang="en-GB" sz="7200" b="1"/>
              <a:t>Character 360</a:t>
            </a:r>
            <a:r>
              <a:rPr lang="en-GB" sz="7200" b="1">
                <a:sym typeface="Symbol" panose="05050102010706020507" pitchFamily="18" charset="2"/>
              </a:rPr>
              <a:t></a:t>
            </a:r>
            <a:r>
              <a:rPr lang="en-GB" sz="7200" b="1"/>
              <a:t> Journal</a:t>
            </a:r>
            <a:br>
              <a:rPr lang="en-GB"/>
            </a:br>
            <a:endParaRPr lang="en-GB"/>
          </a:p>
        </p:txBody>
      </p:sp>
      <p:pic>
        <p:nvPicPr>
          <p:cNvPr id="3" name="Picture 2">
            <a:extLst>
              <a:ext uri="{FF2B5EF4-FFF2-40B4-BE49-F238E27FC236}">
                <a16:creationId xmlns:a16="http://schemas.microsoft.com/office/drawing/2014/main" id="{19F3009A-C3C3-D754-F371-D21B7C0C934A}"/>
              </a:ext>
            </a:extLst>
          </p:cNvPr>
          <p:cNvPicPr>
            <a:picLocks noChangeAspect="1"/>
          </p:cNvPicPr>
          <p:nvPr/>
        </p:nvPicPr>
        <p:blipFill>
          <a:blip r:embed="rId2"/>
          <a:stretch>
            <a:fillRect/>
          </a:stretch>
        </p:blipFill>
        <p:spPr>
          <a:xfrm>
            <a:off x="4452736" y="3735238"/>
            <a:ext cx="2596602" cy="1708031"/>
          </a:xfrm>
          <a:prstGeom prst="rect">
            <a:avLst/>
          </a:prstGeom>
        </p:spPr>
      </p:pic>
    </p:spTree>
    <p:extLst>
      <p:ext uri="{BB962C8B-B14F-4D97-AF65-F5344CB8AC3E}">
        <p14:creationId xmlns:p14="http://schemas.microsoft.com/office/powerpoint/2010/main" val="103398396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2FAC-19B3-C034-1AD4-7FB7FC001E75}"/>
              </a:ext>
            </a:extLst>
          </p:cNvPr>
          <p:cNvSpPr>
            <a:spLocks noGrp="1"/>
          </p:cNvSpPr>
          <p:nvPr>
            <p:ph type="title"/>
          </p:nvPr>
        </p:nvSpPr>
        <p:spPr/>
        <p:txBody>
          <a:bodyPr/>
          <a:lstStyle/>
          <a:p>
            <a:r>
              <a:rPr lang="en-GB" b="1"/>
              <a:t>Why It Matters</a:t>
            </a:r>
            <a:br>
              <a:rPr lang="en-GB"/>
            </a:br>
            <a:endParaRPr lang="en-GB"/>
          </a:p>
        </p:txBody>
      </p:sp>
      <p:sp>
        <p:nvSpPr>
          <p:cNvPr id="3" name="Content Placeholder 2">
            <a:extLst>
              <a:ext uri="{FF2B5EF4-FFF2-40B4-BE49-F238E27FC236}">
                <a16:creationId xmlns:a16="http://schemas.microsoft.com/office/drawing/2014/main" id="{D2CF68BF-FBF9-4852-2AF9-5DED8681028C}"/>
              </a:ext>
            </a:extLst>
          </p:cNvPr>
          <p:cNvSpPr>
            <a:spLocks noGrp="1"/>
          </p:cNvSpPr>
          <p:nvPr>
            <p:ph idx="1"/>
          </p:nvPr>
        </p:nvSpPr>
        <p:spPr>
          <a:xfrm>
            <a:off x="509016" y="1253331"/>
            <a:ext cx="10515600" cy="4351338"/>
          </a:xfrm>
        </p:spPr>
        <p:txBody>
          <a:bodyPr>
            <a:normAutofit fontScale="92500"/>
          </a:bodyPr>
          <a:lstStyle/>
          <a:p>
            <a:pPr lvl="0"/>
            <a:r>
              <a:rPr lang="en-GB"/>
              <a:t>Sixth Form is not just about getting great A-level grades, more importantly it is to help students discover who they are and who they want to be, as well as to develop the skills needed to get there.</a:t>
            </a:r>
          </a:p>
          <a:p>
            <a:pPr lvl="0"/>
            <a:endParaRPr lang="en-GB"/>
          </a:p>
          <a:p>
            <a:pPr lvl="0"/>
            <a:r>
              <a:rPr lang="en-GB"/>
              <a:t>Employers and universities will be looking for students to demonstrate a range of skills – the achievement journal is a powerful tool to showcase all skills developed and how.</a:t>
            </a:r>
          </a:p>
          <a:p>
            <a:endParaRPr lang="en-GB"/>
          </a:p>
        </p:txBody>
      </p:sp>
    </p:spTree>
    <p:extLst>
      <p:ext uri="{BB962C8B-B14F-4D97-AF65-F5344CB8AC3E}">
        <p14:creationId xmlns:p14="http://schemas.microsoft.com/office/powerpoint/2010/main" val="168041178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6C54-A688-3ACE-D5C9-2EF88F2340E8}"/>
              </a:ext>
            </a:extLst>
          </p:cNvPr>
          <p:cNvSpPr>
            <a:spLocks noGrp="1"/>
          </p:cNvSpPr>
          <p:nvPr>
            <p:ph type="title"/>
          </p:nvPr>
        </p:nvSpPr>
        <p:spPr/>
        <p:txBody>
          <a:bodyPr>
            <a:normAutofit fontScale="90000"/>
          </a:bodyPr>
          <a:lstStyle/>
          <a:p>
            <a:r>
              <a:rPr lang="en-GB" b="1"/>
              <a:t>1. Connect – </a:t>
            </a:r>
            <a:r>
              <a:rPr lang="en-GB" b="1" i="1"/>
              <a:t>Build relationships and foster community</a:t>
            </a:r>
            <a:br>
              <a:rPr lang="en-GB"/>
            </a:br>
            <a:endParaRPr lang="en-GB"/>
          </a:p>
        </p:txBody>
      </p:sp>
      <p:graphicFrame>
        <p:nvGraphicFramePr>
          <p:cNvPr id="3" name="Table 2">
            <a:extLst>
              <a:ext uri="{FF2B5EF4-FFF2-40B4-BE49-F238E27FC236}">
                <a16:creationId xmlns:a16="http://schemas.microsoft.com/office/drawing/2014/main" id="{AA98A06C-68B3-97B6-281E-0380320F6955}"/>
              </a:ext>
            </a:extLst>
          </p:cNvPr>
          <p:cNvGraphicFramePr>
            <a:graphicFrameLocks noGrp="1"/>
          </p:cNvGraphicFramePr>
          <p:nvPr/>
        </p:nvGraphicFramePr>
        <p:xfrm>
          <a:off x="759125" y="1327422"/>
          <a:ext cx="10015267" cy="5103178"/>
        </p:xfrm>
        <a:graphic>
          <a:graphicData uri="http://schemas.openxmlformats.org/drawingml/2006/table">
            <a:tbl>
              <a:tblPr firstRow="1" firstCol="1" bandRow="1"/>
              <a:tblGrid>
                <a:gridCol w="4554747">
                  <a:extLst>
                    <a:ext uri="{9D8B030D-6E8A-4147-A177-3AD203B41FA5}">
                      <a16:colId xmlns:a16="http://schemas.microsoft.com/office/drawing/2014/main" val="1422413842"/>
                    </a:ext>
                  </a:extLst>
                </a:gridCol>
                <a:gridCol w="3830746">
                  <a:extLst>
                    <a:ext uri="{9D8B030D-6E8A-4147-A177-3AD203B41FA5}">
                      <a16:colId xmlns:a16="http://schemas.microsoft.com/office/drawing/2014/main" val="13640622"/>
                    </a:ext>
                  </a:extLst>
                </a:gridCol>
                <a:gridCol w="1629774">
                  <a:extLst>
                    <a:ext uri="{9D8B030D-6E8A-4147-A177-3AD203B41FA5}">
                      <a16:colId xmlns:a16="http://schemas.microsoft.com/office/drawing/2014/main" val="2302959342"/>
                    </a:ext>
                  </a:extLst>
                </a:gridCol>
              </a:tblGrid>
              <a:tr h="55917">
                <a:tc>
                  <a:txBody>
                    <a:bodyPr/>
                    <a:lstStyle/>
                    <a:p>
                      <a:pPr>
                        <a:lnSpc>
                          <a:spcPct val="107000"/>
                        </a:lnSpc>
                        <a:spcAft>
                          <a:spcPts val="800"/>
                        </a:spcAft>
                        <a:buNone/>
                      </a:pPr>
                      <a:r>
                        <a:rPr lang="en-GB" sz="1600" b="1">
                          <a:effectLst/>
                          <a:latin typeface="Lato Light" panose="020F0502020204030203" pitchFamily="34" charset="0"/>
                          <a:ea typeface="Arial" panose="020B0604020202020204" pitchFamily="34" charset="0"/>
                        </a:rPr>
                        <a:t>Activity</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600" b="1">
                          <a:effectLst/>
                          <a:latin typeface="Lato Light" panose="020F0502020204030203" pitchFamily="34" charset="0"/>
                          <a:ea typeface="Arial" panose="020B0604020202020204" pitchFamily="34" charset="0"/>
                        </a:rPr>
                        <a:t>Details</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600" b="1">
                          <a:effectLst/>
                          <a:latin typeface="Lato Light" panose="020F0502020204030203" pitchFamily="34" charset="0"/>
                          <a:ea typeface="Arial" panose="020B0604020202020204" pitchFamily="34" charset="0"/>
                        </a:rPr>
                        <a:t>Date/s</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019133"/>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Peer mentoring (study skills, pastoral or subject specific)</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4384785"/>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Set up/run club or society</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870723"/>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Regularly attend a club/society</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7050520"/>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Lead a tutor group activity</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104684"/>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Get a part time job (up to 10hrs/week)</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3267707"/>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Organise a whole school event</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498910"/>
                  </a:ext>
                </a:extLst>
              </a:tr>
              <a:tr h="357269">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Participate in whole school event (eg school production, carol service)</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1518500"/>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Volunteer (eg care home, charity shop, sports club)</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4001790"/>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Lead/take part in a house activity</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7298258"/>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Hold sports leader role</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83820"/>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Become a DofE younger leader</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672523"/>
                  </a:ext>
                </a:extLst>
              </a:tr>
              <a:tr h="298543">
                <a:tc>
                  <a:txBody>
                    <a:bodyPr/>
                    <a:lstStyle/>
                    <a:p>
                      <a:pPr>
                        <a:lnSpc>
                          <a:spcPct val="107000"/>
                        </a:lnSpc>
                        <a:spcAft>
                          <a:spcPts val="800"/>
                        </a:spcAft>
                        <a:buNone/>
                      </a:pPr>
                      <a:r>
                        <a:rPr lang="en-GB" sz="1600">
                          <a:effectLst/>
                          <a:latin typeface="Lato Light" panose="020F0502020204030203" pitchFamily="34" charset="0"/>
                          <a:ea typeface="Arial" panose="020B0604020202020204" pitchFamily="34" charset="0"/>
                        </a:rPr>
                        <a:t>Active participation in CCF</a:t>
                      </a:r>
                      <a:endParaRPr lang="en-GB" sz="16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1259130"/>
                  </a:ext>
                </a:extLst>
              </a:tr>
              <a:tr h="298543">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7865107"/>
                  </a:ext>
                </a:extLst>
              </a:tr>
              <a:tr h="298543">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700" b="1">
                          <a:effectLst/>
                          <a:latin typeface="Lato Light" panose="020F0502020204030203" pitchFamily="34" charset="0"/>
                          <a:ea typeface="Arial" panose="020B0604020202020204" pitchFamily="34" charset="0"/>
                        </a:rPr>
                        <a:t> </a:t>
                      </a:r>
                      <a:endParaRPr lang="en-GB" sz="700">
                        <a:effectLst/>
                        <a:latin typeface="Arial" panose="020B0604020202020204" pitchFamily="34" charset="0"/>
                        <a:ea typeface="Arial" panose="020B0604020202020204" pitchFamily="34" charset="0"/>
                      </a:endParaRPr>
                    </a:p>
                  </a:txBody>
                  <a:tcPr marL="42796" marR="42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45139"/>
                  </a:ext>
                </a:extLst>
              </a:tr>
            </a:tbl>
          </a:graphicData>
        </a:graphic>
      </p:graphicFrame>
    </p:spTree>
    <p:extLst>
      <p:ext uri="{BB962C8B-B14F-4D97-AF65-F5344CB8AC3E}">
        <p14:creationId xmlns:p14="http://schemas.microsoft.com/office/powerpoint/2010/main" val="10958507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FDC1-8FE6-8359-E67D-4FF0991E70F9}"/>
              </a:ext>
            </a:extLst>
          </p:cNvPr>
          <p:cNvPicPr>
            <a:picLocks noChangeAspect="1"/>
          </p:cNvPicPr>
          <p:nvPr/>
        </p:nvPicPr>
        <p:blipFill>
          <a:blip r:embed="rId2"/>
          <a:stretch>
            <a:fillRect/>
          </a:stretch>
        </p:blipFill>
        <p:spPr>
          <a:xfrm>
            <a:off x="4132826" y="320318"/>
            <a:ext cx="3883693" cy="2556209"/>
          </a:xfrm>
          <a:prstGeom prst="rect">
            <a:avLst/>
          </a:prstGeom>
        </p:spPr>
      </p:pic>
      <p:pic>
        <p:nvPicPr>
          <p:cNvPr id="3" name="Picture 2">
            <a:extLst>
              <a:ext uri="{FF2B5EF4-FFF2-40B4-BE49-F238E27FC236}">
                <a16:creationId xmlns:a16="http://schemas.microsoft.com/office/drawing/2014/main" id="{2017F628-DC82-216E-9A09-F8437F6A1D8F}"/>
              </a:ext>
            </a:extLst>
          </p:cNvPr>
          <p:cNvPicPr>
            <a:picLocks noChangeAspect="1"/>
          </p:cNvPicPr>
          <p:nvPr/>
        </p:nvPicPr>
        <p:blipFill>
          <a:blip r:embed="rId3"/>
          <a:stretch>
            <a:fillRect/>
          </a:stretch>
        </p:blipFill>
        <p:spPr>
          <a:xfrm>
            <a:off x="105107" y="301769"/>
            <a:ext cx="3973931" cy="2574758"/>
          </a:xfrm>
          <a:prstGeom prst="rect">
            <a:avLst/>
          </a:prstGeom>
        </p:spPr>
      </p:pic>
      <p:pic>
        <p:nvPicPr>
          <p:cNvPr id="4" name="Picture 3">
            <a:extLst>
              <a:ext uri="{FF2B5EF4-FFF2-40B4-BE49-F238E27FC236}">
                <a16:creationId xmlns:a16="http://schemas.microsoft.com/office/drawing/2014/main" id="{1B4259F7-CCB1-997A-168D-24ADC28E0218}"/>
              </a:ext>
            </a:extLst>
          </p:cNvPr>
          <p:cNvPicPr>
            <a:picLocks noChangeAspect="1"/>
          </p:cNvPicPr>
          <p:nvPr/>
        </p:nvPicPr>
        <p:blipFill>
          <a:blip r:embed="rId4"/>
          <a:stretch>
            <a:fillRect/>
          </a:stretch>
        </p:blipFill>
        <p:spPr>
          <a:xfrm>
            <a:off x="8129197" y="297258"/>
            <a:ext cx="3957887" cy="2579269"/>
          </a:xfrm>
          <a:prstGeom prst="rect">
            <a:avLst/>
          </a:prstGeom>
        </p:spPr>
      </p:pic>
      <p:pic>
        <p:nvPicPr>
          <p:cNvPr id="5" name="Picture 4">
            <a:extLst>
              <a:ext uri="{FF2B5EF4-FFF2-40B4-BE49-F238E27FC236}">
                <a16:creationId xmlns:a16="http://schemas.microsoft.com/office/drawing/2014/main" id="{865C0D78-088A-68A9-E038-7B178912ED24}"/>
              </a:ext>
            </a:extLst>
          </p:cNvPr>
          <p:cNvPicPr>
            <a:picLocks noChangeAspect="1"/>
          </p:cNvPicPr>
          <p:nvPr/>
        </p:nvPicPr>
        <p:blipFill>
          <a:blip r:embed="rId5"/>
          <a:srcRect l="13907"/>
          <a:stretch>
            <a:fillRect/>
          </a:stretch>
        </p:blipFill>
        <p:spPr>
          <a:xfrm>
            <a:off x="7049917" y="3417490"/>
            <a:ext cx="3041157" cy="3120191"/>
          </a:xfrm>
          <a:prstGeom prst="rect">
            <a:avLst/>
          </a:prstGeom>
        </p:spPr>
      </p:pic>
      <p:sp>
        <p:nvSpPr>
          <p:cNvPr id="8" name="TextBox 7">
            <a:extLst>
              <a:ext uri="{FF2B5EF4-FFF2-40B4-BE49-F238E27FC236}">
                <a16:creationId xmlns:a16="http://schemas.microsoft.com/office/drawing/2014/main" id="{005A4EFE-629D-1BD7-5D61-ED28C05885EA}"/>
              </a:ext>
            </a:extLst>
          </p:cNvPr>
          <p:cNvSpPr txBox="1"/>
          <p:nvPr/>
        </p:nvSpPr>
        <p:spPr>
          <a:xfrm>
            <a:off x="452826" y="89486"/>
            <a:ext cx="30968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a:latin typeface="Lato Black"/>
                <a:ea typeface="Lato Black"/>
                <a:cs typeface="Lato Black"/>
              </a:rPr>
              <a:t>Mrs Marley - Assistant Head (Sixth Form) </a:t>
            </a:r>
          </a:p>
          <a:p>
            <a:endParaRPr lang="en-GB" sz="1200">
              <a:ea typeface="Lato Light"/>
              <a:cs typeface="Lato Light"/>
            </a:endParaRPr>
          </a:p>
        </p:txBody>
      </p:sp>
      <p:sp>
        <p:nvSpPr>
          <p:cNvPr id="11" name="TextBox 10">
            <a:extLst>
              <a:ext uri="{FF2B5EF4-FFF2-40B4-BE49-F238E27FC236}">
                <a16:creationId xmlns:a16="http://schemas.microsoft.com/office/drawing/2014/main" id="{FEB22893-D139-BC8D-E213-B53DF39523DC}"/>
              </a:ext>
            </a:extLst>
          </p:cNvPr>
          <p:cNvSpPr txBox="1"/>
          <p:nvPr/>
        </p:nvSpPr>
        <p:spPr>
          <a:xfrm>
            <a:off x="6074672" y="3036335"/>
            <a:ext cx="499164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Lato Black"/>
                <a:cs typeface="Segoe UI"/>
              </a:rPr>
              <a:t>Mrs Harris Smith – Sixth Form admin and DofE Co - Ordinator</a:t>
            </a:r>
            <a:r>
              <a:rPr lang="en-GB" sz="1200">
                <a:latin typeface="Lato Black"/>
                <a:ea typeface="Lato Black"/>
                <a:cs typeface="Lato Black"/>
              </a:rPr>
              <a:t>​</a:t>
            </a:r>
            <a:endParaRPr lang="en-GB" sz="1200">
              <a:ea typeface="Lato Light"/>
              <a:cs typeface="Lato Light"/>
            </a:endParaRPr>
          </a:p>
        </p:txBody>
      </p:sp>
      <p:sp>
        <p:nvSpPr>
          <p:cNvPr id="12" name="TextBox 11">
            <a:extLst>
              <a:ext uri="{FF2B5EF4-FFF2-40B4-BE49-F238E27FC236}">
                <a16:creationId xmlns:a16="http://schemas.microsoft.com/office/drawing/2014/main" id="{0D854B75-456C-2D73-A06F-F08D10EA5DFB}"/>
              </a:ext>
            </a:extLst>
          </p:cNvPr>
          <p:cNvSpPr txBox="1"/>
          <p:nvPr/>
        </p:nvSpPr>
        <p:spPr>
          <a:xfrm>
            <a:off x="8995974" y="14576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Lato Black"/>
              </a:rPr>
              <a:t>Mr Price – Head of Year 13</a:t>
            </a:r>
            <a:r>
              <a:rPr lang="en-GB" sz="1200">
                <a:latin typeface="Lato Black"/>
                <a:ea typeface="Lato Black"/>
                <a:cs typeface="Lato Black"/>
              </a:rPr>
              <a:t>​</a:t>
            </a:r>
            <a:endParaRPr lang="en-GB" sz="1200">
              <a:ea typeface="Lato Light"/>
              <a:cs typeface="Lato Light"/>
            </a:endParaRPr>
          </a:p>
        </p:txBody>
      </p:sp>
      <p:sp>
        <p:nvSpPr>
          <p:cNvPr id="13" name="TextBox 12">
            <a:extLst>
              <a:ext uri="{FF2B5EF4-FFF2-40B4-BE49-F238E27FC236}">
                <a16:creationId xmlns:a16="http://schemas.microsoft.com/office/drawing/2014/main" id="{4DC01D08-2F76-3D56-E383-B77440384F2F}"/>
              </a:ext>
            </a:extLst>
          </p:cNvPr>
          <p:cNvSpPr txBox="1"/>
          <p:nvPr/>
        </p:nvSpPr>
        <p:spPr>
          <a:xfrm>
            <a:off x="4444247" y="69934"/>
            <a:ext cx="37137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Lato Black"/>
              </a:rPr>
              <a:t>Mrs Duffey – Head of Year 12</a:t>
            </a:r>
            <a:endParaRPr lang="en-GB" sz="1400">
              <a:ea typeface="Lato Light"/>
              <a:cs typeface="Lato Light"/>
            </a:endParaRPr>
          </a:p>
        </p:txBody>
      </p:sp>
      <p:pic>
        <p:nvPicPr>
          <p:cNvPr id="7" name="Picture 6" descr="A person smiling at camera&#10;&#10;AI-generated content may be incorrect.">
            <a:extLst>
              <a:ext uri="{FF2B5EF4-FFF2-40B4-BE49-F238E27FC236}">
                <a16:creationId xmlns:a16="http://schemas.microsoft.com/office/drawing/2014/main" id="{13D0D499-3E8B-7FEF-A454-271641FDA189}"/>
              </a:ext>
            </a:extLst>
          </p:cNvPr>
          <p:cNvPicPr>
            <a:picLocks noChangeAspect="1"/>
          </p:cNvPicPr>
          <p:nvPr/>
        </p:nvPicPr>
        <p:blipFill>
          <a:blip r:embed="rId6"/>
          <a:stretch>
            <a:fillRect/>
          </a:stretch>
        </p:blipFill>
        <p:spPr>
          <a:xfrm>
            <a:off x="2552472" y="3417491"/>
            <a:ext cx="2515464" cy="3120191"/>
          </a:xfrm>
          <a:prstGeom prst="rect">
            <a:avLst/>
          </a:prstGeom>
        </p:spPr>
      </p:pic>
      <p:sp>
        <p:nvSpPr>
          <p:cNvPr id="9" name="TextBox 8">
            <a:extLst>
              <a:ext uri="{FF2B5EF4-FFF2-40B4-BE49-F238E27FC236}">
                <a16:creationId xmlns:a16="http://schemas.microsoft.com/office/drawing/2014/main" id="{4BFA52C8-1E6D-22E6-9193-3A7174F0EC00}"/>
              </a:ext>
            </a:extLst>
          </p:cNvPr>
          <p:cNvSpPr txBox="1"/>
          <p:nvPr/>
        </p:nvSpPr>
        <p:spPr>
          <a:xfrm>
            <a:off x="2259797" y="3085033"/>
            <a:ext cx="343626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Lato Black"/>
                <a:cs typeface="Segoe UI"/>
              </a:rPr>
              <a:t>Jenny Brown–Sixth Form Pastoral Assistant</a:t>
            </a:r>
            <a:endParaRPr lang="en-GB" sz="1200"/>
          </a:p>
        </p:txBody>
      </p:sp>
    </p:spTree>
    <p:extLst>
      <p:ext uri="{BB962C8B-B14F-4D97-AF65-F5344CB8AC3E}">
        <p14:creationId xmlns:p14="http://schemas.microsoft.com/office/powerpoint/2010/main" val="173042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921" y="1296827"/>
            <a:ext cx="10114723" cy="4968550"/>
          </a:xfrm>
          <a:noFill/>
        </p:spPr>
        <p:txBody>
          <a:bodyPr vert="horz" lIns="91440" tIns="45720" rIns="91440" bIns="45720" rtlCol="0" anchor="t">
            <a:normAutofit/>
          </a:bodyPr>
          <a:lstStyle/>
          <a:p>
            <a:r>
              <a:rPr lang="en-GB"/>
              <a:t>Provides key skills that universities and employers are interested in</a:t>
            </a:r>
          </a:p>
          <a:p>
            <a:r>
              <a:rPr lang="en-GB"/>
              <a:t>Independent learning – choice of topic and format (</a:t>
            </a:r>
            <a:r>
              <a:rPr lang="en-US"/>
              <a:t>dissertation, investigation or fieldwork, production or artefact )</a:t>
            </a:r>
            <a:endParaRPr lang="en-GB"/>
          </a:p>
          <a:p>
            <a:r>
              <a:rPr lang="en-GB"/>
              <a:t>Exercise use of in-depth research and critical analysis</a:t>
            </a:r>
            <a:endParaRPr lang="en-GB">
              <a:ea typeface="Lato Light"/>
              <a:cs typeface="Lato Light"/>
            </a:endParaRPr>
          </a:p>
          <a:p>
            <a:r>
              <a:rPr lang="en-GB"/>
              <a:t>Additional qualification with UCAS points</a:t>
            </a:r>
            <a:endParaRPr lang="en-GB">
              <a:ea typeface="Lato Light"/>
              <a:cs typeface="Lato Light"/>
            </a:endParaRPr>
          </a:p>
          <a:p>
            <a:pPr marL="0" indent="0">
              <a:buNone/>
            </a:pPr>
            <a:endParaRPr lang="en-GB">
              <a:ea typeface="Lato Light"/>
              <a:cs typeface="Lato Light"/>
            </a:endParaRPr>
          </a:p>
        </p:txBody>
      </p:sp>
      <p:sp>
        <p:nvSpPr>
          <p:cNvPr id="3" name="Title 2"/>
          <p:cNvSpPr>
            <a:spLocks noGrp="1"/>
          </p:cNvSpPr>
          <p:nvPr>
            <p:ph type="title"/>
          </p:nvPr>
        </p:nvSpPr>
        <p:spPr>
          <a:xfrm>
            <a:off x="759612" y="308237"/>
            <a:ext cx="10157354" cy="996528"/>
          </a:xfrm>
        </p:spPr>
        <p:txBody>
          <a:bodyPr/>
          <a:lstStyle/>
          <a:p>
            <a:r>
              <a:rPr lang="en-GB" b="1"/>
              <a:t>Extended Project Qualification (EPQ</a:t>
            </a:r>
            <a:r>
              <a:rPr lang="en-GB" b="1" u="sng"/>
              <a:t>) </a:t>
            </a:r>
          </a:p>
        </p:txBody>
      </p:sp>
    </p:spTree>
    <p:extLst>
      <p:ext uri="{BB962C8B-B14F-4D97-AF65-F5344CB8AC3E}">
        <p14:creationId xmlns:p14="http://schemas.microsoft.com/office/powerpoint/2010/main" val="701362034"/>
      </p:ext>
    </p:extLst>
  </p:cSld>
  <p:clrMapOvr>
    <a:masterClrMapping/>
  </p:clrMapOvr>
  <mc:AlternateContent xmlns:mc="http://schemas.openxmlformats.org/markup-compatibility/2006" xmlns:p14="http://schemas.microsoft.com/office/powerpoint/2010/main">
    <mc:Choice Requires="p14">
      <p:transition spd="med" p14:dur="700" advTm="6999">
        <p:fade/>
      </p:transition>
    </mc:Choice>
    <mc:Fallback xmlns="">
      <p:transition spd="med" advTm="6999">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5" y="1397000"/>
            <a:ext cx="10515600" cy="4351338"/>
          </a:xfrm>
        </p:spPr>
        <p:txBody>
          <a:bodyPr vert="horz" lIns="91440" tIns="45720" rIns="91440" bIns="45720" rtlCol="0" anchor="t">
            <a:normAutofit fontScale="92500" lnSpcReduction="20000"/>
          </a:bodyPr>
          <a:lstStyle/>
          <a:p>
            <a:r>
              <a:rPr lang="en-GB"/>
              <a:t>We recognise the importance of employment; building skills, gaining experience, interaction with others, developing confidence and earning income.</a:t>
            </a:r>
            <a:endParaRPr lang="en-GB">
              <a:ea typeface="Lato Light"/>
              <a:cs typeface="Lato Light"/>
            </a:endParaRPr>
          </a:p>
          <a:p>
            <a:r>
              <a:rPr lang="en-GB"/>
              <a:t>Research nationally has shown that working up to 9 hours per week does not appear to influence examination grades</a:t>
            </a:r>
            <a:endParaRPr lang="en-GB">
              <a:ea typeface="Lato Light"/>
              <a:cs typeface="Lato Light"/>
            </a:endParaRPr>
          </a:p>
          <a:p>
            <a:r>
              <a:rPr lang="en-GB"/>
              <a:t>However, if employment </a:t>
            </a:r>
            <a:r>
              <a:rPr lang="en-GB" b="1"/>
              <a:t>exceeds 9 hours per week</a:t>
            </a:r>
            <a:r>
              <a:rPr lang="en-GB"/>
              <a:t>, research has shown that grades are lower for additional hours.</a:t>
            </a:r>
            <a:endParaRPr lang="en-GB">
              <a:ea typeface="Lato Light"/>
              <a:cs typeface="Lato Light"/>
            </a:endParaRPr>
          </a:p>
          <a:p>
            <a:r>
              <a:rPr lang="en-GB"/>
              <a:t>Social Time</a:t>
            </a:r>
            <a:endParaRPr lang="en-GB">
              <a:ea typeface="Lato Light"/>
              <a:cs typeface="Lato Light"/>
            </a:endParaRPr>
          </a:p>
        </p:txBody>
      </p:sp>
      <p:sp>
        <p:nvSpPr>
          <p:cNvPr id="3" name="Title 2"/>
          <p:cNvSpPr>
            <a:spLocks noGrp="1"/>
          </p:cNvSpPr>
          <p:nvPr>
            <p:ph type="title"/>
          </p:nvPr>
        </p:nvSpPr>
        <p:spPr/>
        <p:txBody>
          <a:bodyPr/>
          <a:lstStyle/>
          <a:p>
            <a:r>
              <a:rPr lang="en-GB" b="1"/>
              <a:t>Part-time employment</a:t>
            </a:r>
          </a:p>
        </p:txBody>
      </p:sp>
    </p:spTree>
    <p:extLst>
      <p:ext uri="{BB962C8B-B14F-4D97-AF65-F5344CB8AC3E}">
        <p14:creationId xmlns:p14="http://schemas.microsoft.com/office/powerpoint/2010/main" val="1618422129"/>
      </p:ext>
    </p:extLst>
  </p:cSld>
  <p:clrMapOvr>
    <a:masterClrMapping/>
  </p:clrMapOvr>
  <mc:AlternateContent xmlns:mc="http://schemas.openxmlformats.org/markup-compatibility/2006" xmlns:p14="http://schemas.microsoft.com/office/powerpoint/2010/main">
    <mc:Choice Requires="p14">
      <p:transition spd="med" p14:dur="700" advTm="9450">
        <p:fade/>
      </p:transition>
    </mc:Choice>
    <mc:Fallback xmlns="">
      <p:transition spd="med" advTm="945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DD68-91B7-C71A-87D5-B6EA5C47DEED}"/>
              </a:ext>
            </a:extLst>
          </p:cNvPr>
          <p:cNvSpPr>
            <a:spLocks noGrp="1"/>
          </p:cNvSpPr>
          <p:nvPr>
            <p:ph type="title"/>
          </p:nvPr>
        </p:nvSpPr>
        <p:spPr>
          <a:xfrm>
            <a:off x="838200" y="1973587"/>
            <a:ext cx="10515600" cy="1325563"/>
          </a:xfrm>
        </p:spPr>
        <p:txBody>
          <a:bodyPr/>
          <a:lstStyle/>
          <a:p>
            <a:pPr algn="ctr"/>
            <a:r>
              <a:rPr lang="en-GB"/>
              <a:t>SUPPORT</a:t>
            </a:r>
          </a:p>
        </p:txBody>
      </p:sp>
    </p:spTree>
    <p:extLst>
      <p:ext uri="{BB962C8B-B14F-4D97-AF65-F5344CB8AC3E}">
        <p14:creationId xmlns:p14="http://schemas.microsoft.com/office/powerpoint/2010/main" val="84140853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1818"/>
            <a:ext cx="10515600" cy="937991"/>
          </a:xfrm>
        </p:spPr>
        <p:txBody>
          <a:bodyPr/>
          <a:lstStyle/>
          <a:p>
            <a:r>
              <a:rPr lang="en-GB" b="1"/>
              <a:t>Form Staff</a:t>
            </a:r>
          </a:p>
        </p:txBody>
      </p:sp>
      <p:graphicFrame>
        <p:nvGraphicFramePr>
          <p:cNvPr id="2" name="Table 1">
            <a:extLst>
              <a:ext uri="{FF2B5EF4-FFF2-40B4-BE49-F238E27FC236}">
                <a16:creationId xmlns:a16="http://schemas.microsoft.com/office/drawing/2014/main" id="{88B6AF05-18BB-F5E5-BE53-8AEE4813115E}"/>
              </a:ext>
            </a:extLst>
          </p:cNvPr>
          <p:cNvGraphicFramePr>
            <a:graphicFrameLocks noGrp="1"/>
          </p:cNvGraphicFramePr>
          <p:nvPr>
            <p:extLst>
              <p:ext uri="{D42A27DB-BD31-4B8C-83A1-F6EECF244321}">
                <p14:modId xmlns:p14="http://schemas.microsoft.com/office/powerpoint/2010/main" val="2828459000"/>
              </p:ext>
            </p:extLst>
          </p:nvPr>
        </p:nvGraphicFramePr>
        <p:xfrm>
          <a:off x="337773" y="1827322"/>
          <a:ext cx="11516453" cy="2841984"/>
        </p:xfrm>
        <a:graphic>
          <a:graphicData uri="http://schemas.openxmlformats.org/drawingml/2006/table">
            <a:tbl>
              <a:tblPr firstRow="1" bandRow="1">
                <a:tableStyleId>{2D5ABB26-0587-4C30-8999-92F81FD0307C}</a:tableStyleId>
              </a:tblPr>
              <a:tblGrid>
                <a:gridCol w="1405822">
                  <a:extLst>
                    <a:ext uri="{9D8B030D-6E8A-4147-A177-3AD203B41FA5}">
                      <a16:colId xmlns:a16="http://schemas.microsoft.com/office/drawing/2014/main" val="3291087562"/>
                    </a:ext>
                  </a:extLst>
                </a:gridCol>
                <a:gridCol w="4680814">
                  <a:extLst>
                    <a:ext uri="{9D8B030D-6E8A-4147-A177-3AD203B41FA5}">
                      <a16:colId xmlns:a16="http://schemas.microsoft.com/office/drawing/2014/main" val="1975770256"/>
                    </a:ext>
                  </a:extLst>
                </a:gridCol>
                <a:gridCol w="5429817">
                  <a:extLst>
                    <a:ext uri="{9D8B030D-6E8A-4147-A177-3AD203B41FA5}">
                      <a16:colId xmlns:a16="http://schemas.microsoft.com/office/drawing/2014/main" val="1338096697"/>
                    </a:ext>
                  </a:extLst>
                </a:gridCol>
              </a:tblGrid>
              <a:tr h="407624">
                <a:tc>
                  <a:txBody>
                    <a:bodyPr/>
                    <a:lstStyle/>
                    <a:p>
                      <a:r>
                        <a:rPr lang="en-GB" sz="2000" b="1"/>
                        <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a:t>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a:t>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818390"/>
                  </a:ext>
                </a:extLst>
              </a:tr>
              <a:tr h="407624">
                <a:tc>
                  <a:txBody>
                    <a:bodyPr/>
                    <a:lstStyle/>
                    <a:p>
                      <a:r>
                        <a:rPr lang="en-GB" sz="2000" b="1"/>
                        <a:t>12W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Mr M Woods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a:ln>
                            <a:noFill/>
                          </a:ln>
                          <a:solidFill>
                            <a:prstClr val="black"/>
                          </a:solidFill>
                          <a:effectLst/>
                          <a:uLnTx/>
                          <a:uFillTx/>
                          <a:latin typeface="Lato Light"/>
                          <a:ea typeface="+mn-ea"/>
                          <a:cs typeface="+mn-cs"/>
                        </a:rPr>
                        <a:t>mwoods@wkgs.net</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803911"/>
                  </a:ext>
                </a:extLst>
              </a:tr>
              <a:tr h="407624">
                <a:tc>
                  <a:txBody>
                    <a:bodyPr/>
                    <a:lstStyle/>
                    <a:p>
                      <a:r>
                        <a:rPr lang="en-GB" sz="2000" b="1"/>
                        <a:t>12S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Mrs J Langford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a:ln>
                            <a:noFill/>
                          </a:ln>
                          <a:solidFill>
                            <a:prstClr val="black"/>
                          </a:solidFill>
                          <a:effectLst/>
                          <a:uLnTx/>
                          <a:uFillTx/>
                          <a:latin typeface="Lato Light"/>
                          <a:ea typeface="+mn-ea"/>
                          <a:cs typeface="+mn-cs"/>
                        </a:rPr>
                        <a:t>jlangford@wkgs.net</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7908717"/>
                  </a:ext>
                </a:extLst>
              </a:tr>
              <a:tr h="407624">
                <a:tc>
                  <a:txBody>
                    <a:bodyPr/>
                    <a:lstStyle/>
                    <a:p>
                      <a:r>
                        <a:rPr lang="en-GB" sz="2000" b="1"/>
                        <a:t>12T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Mr N Armstrong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a:ln>
                            <a:noFill/>
                          </a:ln>
                          <a:solidFill>
                            <a:prstClr val="black"/>
                          </a:solidFill>
                          <a:effectLst/>
                          <a:uLnTx/>
                          <a:uFillTx/>
                          <a:latin typeface="Lato Light"/>
                          <a:ea typeface="+mn-ea"/>
                          <a:cs typeface="+mn-cs"/>
                        </a:rPr>
                        <a:t>narmstrong@wkgs.net</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09222"/>
                  </a:ext>
                </a:extLst>
              </a:tr>
              <a:tr h="407624">
                <a:tc>
                  <a:txBody>
                    <a:bodyPr/>
                    <a:lstStyle/>
                    <a:p>
                      <a:r>
                        <a:rPr lang="en-GB" sz="2000" b="1"/>
                        <a:t>12K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Mrs J Richards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a:ln>
                            <a:noFill/>
                          </a:ln>
                          <a:solidFill>
                            <a:prstClr val="black"/>
                          </a:solidFill>
                          <a:effectLst/>
                          <a:uLnTx/>
                          <a:uFillTx/>
                          <a:latin typeface="+mn-lt"/>
                          <a:ea typeface="+mn-ea"/>
                          <a:cs typeface="+mn-cs"/>
                        </a:rPr>
                        <a:t>jrichards@wkgs.net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09094"/>
                  </a:ext>
                </a:extLst>
              </a:tr>
              <a:tr h="407624">
                <a:tc>
                  <a:txBody>
                    <a:bodyPr/>
                    <a:lstStyle/>
                    <a:p>
                      <a:r>
                        <a:rPr lang="en-GB" sz="2000" b="1"/>
                        <a:t>12B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u="none"/>
                        <a:t>Mrs L Hughes/ Miss R Jolly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a:ln>
                            <a:noFill/>
                          </a:ln>
                          <a:solidFill>
                            <a:schemeClr val="tx1">
                              <a:lumMod val="95000"/>
                              <a:lumOff val="5000"/>
                            </a:schemeClr>
                          </a:solidFill>
                          <a:effectLst/>
                          <a:uLnTx/>
                          <a:uFillTx/>
                          <a:latin typeface="+mn-lt"/>
                          <a:ea typeface="+mn-ea"/>
                          <a:cs typeface="+mn-cs"/>
                          <a:hlinkClick r:id="rId3">
                            <a:extLst>
                              <a:ext uri="{A12FA001-AC4F-418D-AE19-62706E023703}">
                                <ahyp:hlinkClr xmlns:ahyp="http://schemas.microsoft.com/office/drawing/2018/hyperlinkcolor" val="tx"/>
                              </a:ext>
                            </a:extLst>
                          </a:hlinkClick>
                        </a:rPr>
                        <a:t>lhughes@wkgs.net</a:t>
                      </a:r>
                      <a:r>
                        <a:rPr lang="en-GB" sz="2000" b="0" i="0" u="none" strike="noStrike" kern="1200" cap="none" spc="0" normalizeH="0" baseline="0" noProof="0">
                          <a:ln>
                            <a:noFill/>
                          </a:ln>
                          <a:solidFill>
                            <a:prstClr val="black"/>
                          </a:solidFill>
                          <a:effectLst/>
                          <a:uLnTx/>
                          <a:uFillTx/>
                          <a:latin typeface="+mn-lt"/>
                          <a:ea typeface="+mn-ea"/>
                          <a:cs typeface="+mn-cs"/>
                        </a:rPr>
                        <a:t> &amp; rjolly@wkgs.net</a:t>
                      </a:r>
                      <a:endParaRPr lang="en-GB" sz="200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07205"/>
                  </a:ext>
                </a:extLst>
              </a:tr>
              <a:tr h="0">
                <a:tc>
                  <a:txBody>
                    <a:bodyPr/>
                    <a:lstStyle/>
                    <a:p>
                      <a:r>
                        <a:rPr lang="en-GB" sz="2000" b="1"/>
                        <a:t>12Y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a:t>Mrs J Terry/ Mrs L </a:t>
                      </a:r>
                      <a:r>
                        <a:rPr lang="en-GB" sz="2000" err="1"/>
                        <a:t>McConcehy</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0" i="0" u="none" strike="noStrike" kern="1200" cap="none" spc="0" normalizeH="0" baseline="0" noProof="0" err="1">
                          <a:ln>
                            <a:noFill/>
                          </a:ln>
                          <a:solidFill>
                            <a:prstClr val="black"/>
                          </a:solidFill>
                          <a:effectLst/>
                          <a:uLnTx/>
                          <a:uFillTx/>
                          <a:latin typeface="+mn-lt"/>
                          <a:ea typeface="+mn-ea"/>
                          <a:cs typeface="+mn-cs"/>
                        </a:rPr>
                        <a:t>jterry</a:t>
                      </a:r>
                      <a:r>
                        <a:rPr lang="en-GB" sz="2000" b="0" i="0" u="none" strike="noStrike" kern="1200" cap="none" spc="0" normalizeH="0" baseline="0" noProof="0">
                          <a:ln>
                            <a:noFill/>
                          </a:ln>
                          <a:solidFill>
                            <a:prstClr val="black"/>
                          </a:solidFill>
                          <a:effectLst/>
                          <a:uLnTx/>
                          <a:uFillTx/>
                          <a:latin typeface="+mn-lt"/>
                          <a:ea typeface="+mn-ea"/>
                          <a:cs typeface="+mn-cs"/>
                        </a:rPr>
                        <a:t> &amp; lmcconechy@wkgs.net</a:t>
                      </a:r>
                      <a:endParaRPr lang="en-GB"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451740"/>
                  </a:ext>
                </a:extLst>
              </a:tr>
            </a:tbl>
          </a:graphicData>
        </a:graphic>
      </p:graphicFrame>
    </p:spTree>
    <p:extLst>
      <p:ext uri="{BB962C8B-B14F-4D97-AF65-F5344CB8AC3E}">
        <p14:creationId xmlns:p14="http://schemas.microsoft.com/office/powerpoint/2010/main" val="1592341341"/>
      </p:ext>
    </p:extLst>
  </p:cSld>
  <p:clrMapOvr>
    <a:masterClrMapping/>
  </p:clrMapOvr>
  <mc:AlternateContent xmlns:mc="http://schemas.openxmlformats.org/markup-compatibility/2006" xmlns:p14="http://schemas.microsoft.com/office/powerpoint/2010/main">
    <mc:Choice Requires="p14">
      <p:transition spd="med" p14:dur="700" advTm="2045">
        <p:fade/>
      </p:transition>
    </mc:Choice>
    <mc:Fallback xmlns="">
      <p:transition spd="med" advTm="2045">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292" y="126622"/>
            <a:ext cx="10515600" cy="1325563"/>
          </a:xfrm>
        </p:spPr>
        <p:txBody>
          <a:bodyPr/>
          <a:lstStyle/>
          <a:p>
            <a:r>
              <a:rPr lang="en-GB" b="1"/>
              <a:t>Sixth Form Team</a:t>
            </a:r>
          </a:p>
        </p:txBody>
      </p:sp>
      <p:graphicFrame>
        <p:nvGraphicFramePr>
          <p:cNvPr id="5" name="Table 4"/>
          <p:cNvGraphicFramePr>
            <a:graphicFrameLocks noGrp="1"/>
          </p:cNvGraphicFramePr>
          <p:nvPr>
            <p:extLst>
              <p:ext uri="{D42A27DB-BD31-4B8C-83A1-F6EECF244321}">
                <p14:modId xmlns:p14="http://schemas.microsoft.com/office/powerpoint/2010/main" val="1402018503"/>
              </p:ext>
            </p:extLst>
          </p:nvPr>
        </p:nvGraphicFramePr>
        <p:xfrm>
          <a:off x="958271" y="1245328"/>
          <a:ext cx="9712570" cy="4337976"/>
        </p:xfrm>
        <a:graphic>
          <a:graphicData uri="http://schemas.openxmlformats.org/drawingml/2006/table">
            <a:tbl>
              <a:tblPr firstRow="1" bandRow="1">
                <a:tableStyleId>{69012ECD-51FC-41F1-AA8D-1B2483CD663E}</a:tableStyleId>
              </a:tblPr>
              <a:tblGrid>
                <a:gridCol w="5852659">
                  <a:extLst>
                    <a:ext uri="{9D8B030D-6E8A-4147-A177-3AD203B41FA5}">
                      <a16:colId xmlns:a16="http://schemas.microsoft.com/office/drawing/2014/main" val="20000"/>
                    </a:ext>
                  </a:extLst>
                </a:gridCol>
                <a:gridCol w="3859911">
                  <a:extLst>
                    <a:ext uri="{9D8B030D-6E8A-4147-A177-3AD203B41FA5}">
                      <a16:colId xmlns:a16="http://schemas.microsoft.com/office/drawing/2014/main" val="20001"/>
                    </a:ext>
                  </a:extLst>
                </a:gridCol>
              </a:tblGrid>
              <a:tr h="417165">
                <a:tc>
                  <a:txBody>
                    <a:bodyPr/>
                    <a:lstStyle/>
                    <a:p>
                      <a:r>
                        <a:rPr lang="en-GB" sz="240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263D"/>
                    </a:solidFill>
                  </a:tcPr>
                </a:tc>
                <a:tc>
                  <a:txBody>
                    <a:bodyPr/>
                    <a:lstStyle/>
                    <a:p>
                      <a:r>
                        <a:rPr lang="en-GB" sz="240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263D"/>
                    </a:solidFill>
                  </a:tcPr>
                </a:tc>
                <a:extLst>
                  <a:ext uri="{0D108BD9-81ED-4DB2-BD59-A6C34878D82A}">
                    <a16:rowId xmlns:a16="http://schemas.microsoft.com/office/drawing/2014/main" val="10000"/>
                  </a:ext>
                </a:extLst>
              </a:tr>
              <a:tr h="558229">
                <a:tc>
                  <a:txBody>
                    <a:bodyPr/>
                    <a:lstStyle/>
                    <a:p>
                      <a:pPr>
                        <a:lnSpc>
                          <a:spcPct val="150000"/>
                        </a:lnSpc>
                      </a:pPr>
                      <a:r>
                        <a:rPr lang="en-GB" sz="2400"/>
                        <a:t>Mrs L</a:t>
                      </a:r>
                      <a:r>
                        <a:rPr lang="en-GB" sz="2400" baseline="0"/>
                        <a:t> Marley - Assistant Head Teacher: Sixth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lmarley@wkgs.net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8229">
                <a:tc>
                  <a:txBody>
                    <a:bodyPr/>
                    <a:lstStyle/>
                    <a:p>
                      <a:pPr>
                        <a:lnSpc>
                          <a:spcPct val="150000"/>
                        </a:lnSpc>
                      </a:pPr>
                      <a:r>
                        <a:rPr lang="en-GB" sz="2400" baseline="0"/>
                        <a:t>Mrs A Duffey – Head of Year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aduffey@wkgs.net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882318"/>
                  </a:ext>
                </a:extLst>
              </a:tr>
              <a:tr h="653561">
                <a:tc>
                  <a:txBody>
                    <a:bodyPr/>
                    <a:lstStyle/>
                    <a:p>
                      <a:pPr>
                        <a:lnSpc>
                          <a:spcPct val="150000"/>
                        </a:lnSpc>
                      </a:pPr>
                      <a:r>
                        <a:rPr lang="en-GB" sz="2400" baseline="0"/>
                        <a:t>Mr R Price - Head of Year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rprice@wkgs.net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22901">
                <a:tc>
                  <a:txBody>
                    <a:bodyPr/>
                    <a:lstStyle/>
                    <a:p>
                      <a:pPr>
                        <a:lnSpc>
                          <a:spcPct val="150000"/>
                        </a:lnSpc>
                      </a:pPr>
                      <a:r>
                        <a:rPr lang="en-GB" sz="2400">
                          <a:effectLst/>
                        </a:rPr>
                        <a:t>Mrs J Brown – Pastoral Assistant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jbrown@wkgs.net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16835"/>
                  </a:ext>
                </a:extLst>
              </a:tr>
              <a:tr h="720040">
                <a:tc>
                  <a:txBody>
                    <a:bodyPr/>
                    <a:lstStyle/>
                    <a:p>
                      <a:pPr>
                        <a:lnSpc>
                          <a:spcPct val="150000"/>
                        </a:lnSpc>
                      </a:pPr>
                      <a:r>
                        <a:rPr lang="en-GB" sz="2400"/>
                        <a:t>Mrs S Harris Smith – Admin/DofE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sharris@wkgs.net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1754803"/>
      </p:ext>
    </p:extLst>
  </p:cSld>
  <p:clrMapOvr>
    <a:masterClrMapping/>
  </p:clrMapOvr>
  <mc:AlternateContent xmlns:mc="http://schemas.openxmlformats.org/markup-compatibility/2006" xmlns:p14="http://schemas.microsoft.com/office/powerpoint/2010/main">
    <mc:Choice Requires="p14">
      <p:transition spd="med" p14:dur="700" advTm="2045">
        <p:fade/>
      </p:transition>
    </mc:Choice>
    <mc:Fallback xmlns="">
      <p:transition spd="med" advTm="2045">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5400" y="92708"/>
            <a:ext cx="10157354" cy="924520"/>
          </a:xfrm>
        </p:spPr>
        <p:txBody>
          <a:bodyPr>
            <a:normAutofit/>
          </a:bodyPr>
          <a:lstStyle/>
          <a:p>
            <a:r>
              <a:rPr lang="en-GB" sz="4000" b="1"/>
              <a:t>Specialised Support</a:t>
            </a:r>
          </a:p>
        </p:txBody>
      </p:sp>
      <p:graphicFrame>
        <p:nvGraphicFramePr>
          <p:cNvPr id="7" name="Table 6">
            <a:extLst>
              <a:ext uri="{FF2B5EF4-FFF2-40B4-BE49-F238E27FC236}">
                <a16:creationId xmlns:a16="http://schemas.microsoft.com/office/drawing/2014/main" id="{A112826E-AE9C-E8DC-E464-905EC3DB3FC2}"/>
              </a:ext>
            </a:extLst>
          </p:cNvPr>
          <p:cNvGraphicFramePr>
            <a:graphicFrameLocks noGrp="1"/>
          </p:cNvGraphicFramePr>
          <p:nvPr>
            <p:extLst>
              <p:ext uri="{D42A27DB-BD31-4B8C-83A1-F6EECF244321}">
                <p14:modId xmlns:p14="http://schemas.microsoft.com/office/powerpoint/2010/main" val="2164624793"/>
              </p:ext>
            </p:extLst>
          </p:nvPr>
        </p:nvGraphicFramePr>
        <p:xfrm>
          <a:off x="217536" y="1114863"/>
          <a:ext cx="11380905" cy="3977971"/>
        </p:xfrm>
        <a:graphic>
          <a:graphicData uri="http://schemas.openxmlformats.org/drawingml/2006/table">
            <a:tbl>
              <a:tblPr firstRow="1" bandRow="1">
                <a:tableStyleId>{69012ECD-51FC-41F1-AA8D-1B2483CD663E}</a:tableStyleId>
              </a:tblPr>
              <a:tblGrid>
                <a:gridCol w="8146010">
                  <a:extLst>
                    <a:ext uri="{9D8B030D-6E8A-4147-A177-3AD203B41FA5}">
                      <a16:colId xmlns:a16="http://schemas.microsoft.com/office/drawing/2014/main" val="20000"/>
                    </a:ext>
                  </a:extLst>
                </a:gridCol>
                <a:gridCol w="3234895">
                  <a:extLst>
                    <a:ext uri="{9D8B030D-6E8A-4147-A177-3AD203B41FA5}">
                      <a16:colId xmlns:a16="http://schemas.microsoft.com/office/drawing/2014/main" val="20001"/>
                    </a:ext>
                  </a:extLst>
                </a:gridCol>
              </a:tblGrid>
              <a:tr h="417165">
                <a:tc>
                  <a:txBody>
                    <a:bodyPr/>
                    <a:lstStyle/>
                    <a:p>
                      <a:r>
                        <a:rPr lang="en-GB" sz="240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263D"/>
                    </a:solidFill>
                  </a:tcPr>
                </a:tc>
                <a:tc>
                  <a:txBody>
                    <a:bodyPr/>
                    <a:lstStyle/>
                    <a:p>
                      <a:r>
                        <a:rPr lang="en-GB" sz="240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263D"/>
                    </a:solidFill>
                  </a:tcPr>
                </a:tc>
                <a:extLst>
                  <a:ext uri="{0D108BD9-81ED-4DB2-BD59-A6C34878D82A}">
                    <a16:rowId xmlns:a16="http://schemas.microsoft.com/office/drawing/2014/main" val="10000"/>
                  </a:ext>
                </a:extLst>
              </a:tr>
              <a:tr h="558229">
                <a:tc>
                  <a:txBody>
                    <a:bodyPr/>
                    <a:lstStyle/>
                    <a:p>
                      <a:pPr>
                        <a:lnSpc>
                          <a:spcPct val="150000"/>
                        </a:lnSpc>
                      </a:pPr>
                      <a:r>
                        <a:rPr lang="en-GB" sz="2400" baseline="0"/>
                        <a:t>Mrs G Ravenwood –Assistant Headteacher: </a:t>
                      </a:r>
                      <a:r>
                        <a:rPr lang="en-GB" sz="2400"/>
                        <a:t>Safeguarding/SEND</a:t>
                      </a:r>
                      <a:endParaRPr lang="en-GB" sz="24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gravenwood@wkgs.net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8229">
                <a:tc>
                  <a:txBody>
                    <a:bodyPr/>
                    <a:lstStyle/>
                    <a:p>
                      <a:r>
                        <a:rPr lang="en-GB" sz="2400" i="0"/>
                        <a:t>Mrs D Lidgett – </a:t>
                      </a:r>
                      <a:r>
                        <a:rPr lang="en-GB" sz="2400"/>
                        <a:t>Well-Being/SEND</a:t>
                      </a:r>
                      <a:endParaRPr lang="en-GB" sz="2400" i="1">
                        <a:ea typeface="Lato Light"/>
                        <a:cs typeface="Lato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dlidgett@wkgs.net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3593457"/>
                  </a:ext>
                </a:extLst>
              </a:tr>
              <a:tr h="822901">
                <a:tc>
                  <a:txBody>
                    <a:bodyPr/>
                    <a:lstStyle/>
                    <a:p>
                      <a:pPr>
                        <a:lnSpc>
                          <a:spcPct val="150000"/>
                        </a:lnSpc>
                      </a:pPr>
                      <a:r>
                        <a:rPr lang="en-GB" sz="2400">
                          <a:effectLst/>
                        </a:rPr>
                        <a:t>Mrs K Kimber </a:t>
                      </a:r>
                      <a:r>
                        <a:rPr lang="en-GB" sz="2400" baseline="0"/>
                        <a:t>– Assistant Headteacher:</a:t>
                      </a:r>
                      <a:r>
                        <a:rPr lang="en-GB" sz="2400">
                          <a:effectLst/>
                        </a:rPr>
                        <a:t> Personal Development/Careers)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kkimber@wkgs.net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516835"/>
                  </a:ext>
                </a:extLst>
              </a:tr>
              <a:tr h="720040">
                <a:tc>
                  <a:txBody>
                    <a:bodyPr/>
                    <a:lstStyle/>
                    <a:p>
                      <a:r>
                        <a:rPr lang="en-GB" sz="2400"/>
                        <a:t>Examinations Officer  - </a:t>
                      </a:r>
                      <a:r>
                        <a:rPr lang="en-GB" sz="2400" i="0"/>
                        <a:t>Mrs J Diamond</a:t>
                      </a:r>
                      <a:endParaRPr lang="en-GB" sz="2400" i="0">
                        <a:ea typeface="Lato Light"/>
                        <a:cs typeface="Lato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GB" sz="2400"/>
                        <a:t>jdiamond@wkgs.net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45428577"/>
      </p:ext>
    </p:extLst>
  </p:cSld>
  <p:clrMapOvr>
    <a:masterClrMapping/>
  </p:clrMapOvr>
  <mc:AlternateContent xmlns:mc="http://schemas.openxmlformats.org/markup-compatibility/2006" xmlns:p14="http://schemas.microsoft.com/office/powerpoint/2010/main">
    <mc:Choice Requires="p14">
      <p:transition spd="med" p14:dur="700" advTm="5652">
        <p:fade/>
      </p:transition>
    </mc:Choice>
    <mc:Fallback xmlns="">
      <p:transition spd="med" advTm="5652">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064" y="1512387"/>
            <a:ext cx="8033873" cy="4470400"/>
          </a:xfrm>
        </p:spPr>
        <p:txBody>
          <a:bodyPr vert="horz" lIns="91440" tIns="45720" rIns="91440" bIns="45720" rtlCol="0" anchor="t">
            <a:normAutofit/>
          </a:bodyPr>
          <a:lstStyle/>
          <a:p>
            <a:r>
              <a:rPr lang="en-GB"/>
              <a:t>Dedicated Careers Library for Sixth Form </a:t>
            </a:r>
          </a:p>
          <a:p>
            <a:r>
              <a:rPr lang="en-GB"/>
              <a:t>Careers advisor</a:t>
            </a:r>
            <a:endParaRPr lang="en-GB">
              <a:ea typeface="Lato Light"/>
              <a:cs typeface="Lato Light"/>
            </a:endParaRPr>
          </a:p>
          <a:p>
            <a:r>
              <a:rPr lang="en-GB"/>
              <a:t>Summer Programme</a:t>
            </a:r>
            <a:endParaRPr lang="en-GB">
              <a:ea typeface="Lato Light"/>
              <a:cs typeface="Lato Light"/>
            </a:endParaRPr>
          </a:p>
          <a:p>
            <a:r>
              <a:rPr lang="en-GB"/>
              <a:t>UCAS application support</a:t>
            </a:r>
            <a:endParaRPr lang="en-GB">
              <a:ea typeface="Lato Light"/>
              <a:cs typeface="Lato Light"/>
            </a:endParaRPr>
          </a:p>
          <a:p>
            <a:r>
              <a:rPr lang="en-GB"/>
              <a:t>Interview preparation support</a:t>
            </a:r>
            <a:endParaRPr lang="en-GB">
              <a:ea typeface="Lato Light"/>
              <a:cs typeface="Lato Light"/>
            </a:endParaRPr>
          </a:p>
          <a:p>
            <a:r>
              <a:rPr lang="en-GB"/>
              <a:t>Work experience week in summer term</a:t>
            </a:r>
          </a:p>
        </p:txBody>
      </p:sp>
      <p:sp>
        <p:nvSpPr>
          <p:cNvPr id="3" name="Title 2"/>
          <p:cNvSpPr>
            <a:spLocks noGrp="1"/>
          </p:cNvSpPr>
          <p:nvPr>
            <p:ph type="title"/>
          </p:nvPr>
        </p:nvSpPr>
        <p:spPr/>
        <p:txBody>
          <a:bodyPr/>
          <a:lstStyle/>
          <a:p>
            <a:r>
              <a:rPr lang="en-GB" b="1"/>
              <a:t>Careers Guidance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859" y="213060"/>
            <a:ext cx="2655738" cy="1991804"/>
          </a:xfrm>
          <a:prstGeom prst="rect">
            <a:avLst/>
          </a:prstGeom>
        </p:spPr>
      </p:pic>
    </p:spTree>
    <p:extLst>
      <p:ext uri="{BB962C8B-B14F-4D97-AF65-F5344CB8AC3E}">
        <p14:creationId xmlns:p14="http://schemas.microsoft.com/office/powerpoint/2010/main" val="7720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244" y="950037"/>
            <a:ext cx="11231512" cy="5383492"/>
          </a:xfrm>
          <a:noFill/>
        </p:spPr>
        <p:txBody>
          <a:bodyPr vert="horz" lIns="91440" tIns="45720" rIns="91440" bIns="45720" rtlCol="0" anchor="t">
            <a:noAutofit/>
          </a:bodyPr>
          <a:lstStyle/>
          <a:p>
            <a:pPr>
              <a:lnSpc>
                <a:spcPct val="120000"/>
              </a:lnSpc>
            </a:pPr>
            <a:r>
              <a:rPr lang="en-GB" b="1" u="sng"/>
              <a:t>Vulnerable Student Bursary </a:t>
            </a:r>
            <a:r>
              <a:rPr lang="en-GB" b="1"/>
              <a:t>– Up to £1200 </a:t>
            </a:r>
            <a:endParaRPr lang="en-GB" b="1">
              <a:ea typeface="Lato Light"/>
              <a:cs typeface="Lato Light"/>
            </a:endParaRPr>
          </a:p>
          <a:p>
            <a:pPr marL="0" indent="0">
              <a:lnSpc>
                <a:spcPct val="120000"/>
              </a:lnSpc>
              <a:buNone/>
            </a:pPr>
            <a:r>
              <a:rPr lang="en-GB"/>
              <a:t>    -   Care leavers</a:t>
            </a:r>
            <a:endParaRPr lang="en-GB">
              <a:ea typeface="Lato Light"/>
              <a:cs typeface="Lato Light"/>
            </a:endParaRPr>
          </a:p>
          <a:p>
            <a:pPr marL="426085" lvl="1" indent="0">
              <a:lnSpc>
                <a:spcPct val="120000"/>
              </a:lnSpc>
              <a:buNone/>
            </a:pPr>
            <a:r>
              <a:rPr lang="en-GB" sz="2800"/>
              <a:t>-   Students in receipt of income support</a:t>
            </a:r>
            <a:endParaRPr lang="en-GB" sz="2800">
              <a:ea typeface="Lato Light"/>
              <a:cs typeface="Lato Light"/>
            </a:endParaRPr>
          </a:p>
          <a:p>
            <a:pPr lvl="1">
              <a:lnSpc>
                <a:spcPct val="120000"/>
              </a:lnSpc>
              <a:buFontTx/>
              <a:buChar char="-"/>
            </a:pPr>
            <a:r>
              <a:rPr lang="en-GB" sz="2800"/>
              <a:t>  Disabled students who receive Employment Support Allowance </a:t>
            </a:r>
            <a:r>
              <a:rPr lang="en-GB" sz="2800" b="1"/>
              <a:t>and</a:t>
            </a:r>
            <a:r>
              <a:rPr lang="en-GB" sz="2800"/>
              <a:t> Personal Independence Payments (Disability Living Allowance)</a:t>
            </a:r>
            <a:endParaRPr lang="en-GB" sz="2800">
              <a:ea typeface="Lato Light"/>
              <a:cs typeface="Lato Light"/>
            </a:endParaRPr>
          </a:p>
          <a:p>
            <a:pPr marL="426085" lvl="1" indent="0">
              <a:lnSpc>
                <a:spcPct val="120000"/>
              </a:lnSpc>
              <a:buNone/>
            </a:pPr>
            <a:endParaRPr lang="en-GB" sz="2800">
              <a:ea typeface="Lato Light"/>
              <a:cs typeface="Lato Light"/>
            </a:endParaRPr>
          </a:p>
          <a:p>
            <a:pPr>
              <a:lnSpc>
                <a:spcPct val="120000"/>
              </a:lnSpc>
            </a:pPr>
            <a:r>
              <a:rPr lang="en-GB" b="1" u="sng"/>
              <a:t>Discretionary Bursary</a:t>
            </a:r>
            <a:r>
              <a:rPr lang="en-GB" b="1"/>
              <a:t>  - Up to £1000 per year</a:t>
            </a:r>
            <a:endParaRPr lang="en-GB" b="1">
              <a:ea typeface="Lato Light"/>
              <a:cs typeface="Lato Light"/>
            </a:endParaRPr>
          </a:p>
          <a:p>
            <a:pPr marL="0" indent="0">
              <a:lnSpc>
                <a:spcPct val="120000"/>
              </a:lnSpc>
              <a:buNone/>
            </a:pPr>
            <a:r>
              <a:rPr lang="en-GB"/>
              <a:t>Household income less than £27,500</a:t>
            </a:r>
            <a:endParaRPr lang="en-GB">
              <a:ea typeface="Lato Light"/>
              <a:cs typeface="Lato Light"/>
            </a:endParaRPr>
          </a:p>
          <a:p>
            <a:pPr marL="0" indent="0">
              <a:lnSpc>
                <a:spcPct val="120000"/>
              </a:lnSpc>
              <a:buNone/>
            </a:pPr>
            <a:endParaRPr lang="en-GB">
              <a:ea typeface="Lato Light"/>
              <a:cs typeface="Lato Light"/>
            </a:endParaRPr>
          </a:p>
        </p:txBody>
      </p:sp>
      <p:sp>
        <p:nvSpPr>
          <p:cNvPr id="3" name="Title 2"/>
          <p:cNvSpPr>
            <a:spLocks noGrp="1"/>
          </p:cNvSpPr>
          <p:nvPr>
            <p:ph type="title"/>
          </p:nvPr>
        </p:nvSpPr>
        <p:spPr>
          <a:xfrm>
            <a:off x="695400" y="25517"/>
            <a:ext cx="10157354" cy="924520"/>
          </a:xfrm>
        </p:spPr>
        <p:txBody>
          <a:bodyPr/>
          <a:lstStyle/>
          <a:p>
            <a:r>
              <a:rPr lang="en-GB" b="1"/>
              <a:t>Financial Support</a:t>
            </a:r>
          </a:p>
        </p:txBody>
      </p:sp>
    </p:spTree>
    <p:extLst>
      <p:ext uri="{BB962C8B-B14F-4D97-AF65-F5344CB8AC3E}">
        <p14:creationId xmlns:p14="http://schemas.microsoft.com/office/powerpoint/2010/main" val="3675167109"/>
      </p:ext>
    </p:extLst>
  </p:cSld>
  <p:clrMapOvr>
    <a:masterClrMapping/>
  </p:clrMapOvr>
  <mc:AlternateContent xmlns:mc="http://schemas.openxmlformats.org/markup-compatibility/2006" xmlns:p14="http://schemas.microsoft.com/office/powerpoint/2010/main">
    <mc:Choice Requires="p14">
      <p:transition spd="med" p14:dur="700" advTm="7008">
        <p:fade/>
      </p:transition>
    </mc:Choice>
    <mc:Fallback xmlns="">
      <p:transition spd="med" advTm="7008">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0FA6-55F0-55CA-1BF0-B3D76B3FAD19}"/>
              </a:ext>
            </a:extLst>
          </p:cNvPr>
          <p:cNvSpPr>
            <a:spLocks noGrp="1"/>
          </p:cNvSpPr>
          <p:nvPr>
            <p:ph type="title"/>
          </p:nvPr>
        </p:nvSpPr>
        <p:spPr>
          <a:xfrm>
            <a:off x="838202" y="78804"/>
            <a:ext cx="10515600" cy="1325563"/>
          </a:xfrm>
        </p:spPr>
        <p:txBody>
          <a:bodyPr/>
          <a:lstStyle/>
          <a:p>
            <a:r>
              <a:rPr lang="en-GB"/>
              <a:t>Parental Support/Communication</a:t>
            </a:r>
          </a:p>
        </p:txBody>
      </p:sp>
      <p:sp>
        <p:nvSpPr>
          <p:cNvPr id="3" name="Content Placeholder 2">
            <a:extLst>
              <a:ext uri="{FF2B5EF4-FFF2-40B4-BE49-F238E27FC236}">
                <a16:creationId xmlns:a16="http://schemas.microsoft.com/office/drawing/2014/main" id="{8463D3BE-58CD-6CDB-EDEB-BFCB3F8A3AC1}"/>
              </a:ext>
            </a:extLst>
          </p:cNvPr>
          <p:cNvSpPr>
            <a:spLocks noGrp="1"/>
          </p:cNvSpPr>
          <p:nvPr>
            <p:ph idx="1"/>
          </p:nvPr>
        </p:nvSpPr>
        <p:spPr>
          <a:xfrm>
            <a:off x="690420" y="1289920"/>
            <a:ext cx="10515600" cy="4351338"/>
          </a:xfrm>
        </p:spPr>
        <p:txBody>
          <a:bodyPr>
            <a:normAutofit lnSpcReduction="10000"/>
          </a:bodyPr>
          <a:lstStyle/>
          <a:p>
            <a:r>
              <a:rPr lang="en-GB"/>
              <a:t>School communication to parents through Newsletter, Arbor and </a:t>
            </a:r>
            <a:r>
              <a:rPr lang="en-GB" err="1"/>
              <a:t>Edulink</a:t>
            </a:r>
            <a:r>
              <a:rPr lang="en-GB"/>
              <a:t> to:</a:t>
            </a:r>
          </a:p>
          <a:p>
            <a:pPr marL="0" indent="0">
              <a:buNone/>
            </a:pPr>
            <a:r>
              <a:rPr lang="en-GB"/>
              <a:t> - monitor attendance, behaviour and participation</a:t>
            </a:r>
          </a:p>
          <a:p>
            <a:pPr marL="0" indent="0">
              <a:buNone/>
            </a:pPr>
            <a:r>
              <a:rPr lang="en-GB"/>
              <a:t> - messages/reminders about events</a:t>
            </a:r>
          </a:p>
          <a:p>
            <a:r>
              <a:rPr lang="en-GB"/>
              <a:t>Communication from parents to school through email via subject staff/tutors/HOY</a:t>
            </a:r>
          </a:p>
          <a:p>
            <a:r>
              <a:rPr lang="en-GB">
                <a:hlinkClick r:id="rId2"/>
              </a:rPr>
              <a:t>Joining Sixth Form | West Kirby Grammar School</a:t>
            </a:r>
            <a:endParaRPr lang="en-GB"/>
          </a:p>
          <a:p>
            <a:pPr marL="0" indent="0">
              <a:buNone/>
            </a:pPr>
            <a:endParaRPr lang="en-GB"/>
          </a:p>
          <a:p>
            <a:endParaRPr lang="en-GB"/>
          </a:p>
        </p:txBody>
      </p:sp>
    </p:spTree>
    <p:extLst>
      <p:ext uri="{BB962C8B-B14F-4D97-AF65-F5344CB8AC3E}">
        <p14:creationId xmlns:p14="http://schemas.microsoft.com/office/powerpoint/2010/main" val="1341622429"/>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856DB63-EED7-4F08-837A-B03EF56F5C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541" y="722693"/>
            <a:ext cx="5934635" cy="4891128"/>
          </a:xfrm>
          <a:prstGeom prst="rect">
            <a:avLst/>
          </a:prstGeom>
        </p:spPr>
      </p:pic>
      <p:sp>
        <p:nvSpPr>
          <p:cNvPr id="6" name="TextBox 5">
            <a:extLst>
              <a:ext uri="{FF2B5EF4-FFF2-40B4-BE49-F238E27FC236}">
                <a16:creationId xmlns:a16="http://schemas.microsoft.com/office/drawing/2014/main" id="{003DC7F0-F733-4AA8-B5E1-895F12DEDE81}"/>
              </a:ext>
            </a:extLst>
          </p:cNvPr>
          <p:cNvSpPr txBox="1"/>
          <p:nvPr/>
        </p:nvSpPr>
        <p:spPr>
          <a:xfrm>
            <a:off x="179294" y="430306"/>
            <a:ext cx="117437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Open Sans" panose="020B0606030504020204"/>
                <a:ea typeface="+mn-ea"/>
                <a:cs typeface="+mn-cs"/>
              </a:rPr>
              <a:t>Parents &amp; guardians, get signed up!</a:t>
            </a:r>
          </a:p>
        </p:txBody>
      </p:sp>
      <p:sp>
        <p:nvSpPr>
          <p:cNvPr id="7" name="TextBox 6">
            <a:extLst>
              <a:ext uri="{FF2B5EF4-FFF2-40B4-BE49-F238E27FC236}">
                <a16:creationId xmlns:a16="http://schemas.microsoft.com/office/drawing/2014/main" id="{3E484326-79ED-4576-9696-E307568EB5AD}"/>
              </a:ext>
            </a:extLst>
          </p:cNvPr>
          <p:cNvSpPr txBox="1"/>
          <p:nvPr/>
        </p:nvSpPr>
        <p:spPr>
          <a:xfrm>
            <a:off x="5759116" y="1015081"/>
            <a:ext cx="582705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rPr>
              <a:t>Go to </a:t>
            </a: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hlinkClick r:id="rId3"/>
              </a:rPr>
              <a:t>www.unifrog.org/student</a:t>
            </a: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rPr>
              <a:t> and click ‘Sign in for the first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rPr>
              <a:t>You’ll be asked for some details and a form code. This is what you need:</a:t>
            </a:r>
          </a:p>
        </p:txBody>
      </p:sp>
      <p:pic>
        <p:nvPicPr>
          <p:cNvPr id="11" name="Picture 10">
            <a:extLst>
              <a:ext uri="{FF2B5EF4-FFF2-40B4-BE49-F238E27FC236}">
                <a16:creationId xmlns:a16="http://schemas.microsoft.com/office/drawing/2014/main" id="{FD3E77E5-5FF0-49A9-BE7E-FC05AE855ED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54235" y="1577681"/>
            <a:ext cx="1859246" cy="3305325"/>
          </a:xfrm>
          <a:prstGeom prst="rect">
            <a:avLst/>
          </a:prstGeom>
        </p:spPr>
      </p:pic>
      <p:sp>
        <p:nvSpPr>
          <p:cNvPr id="14" name="Rectangle 13">
            <a:extLst>
              <a:ext uri="{FF2B5EF4-FFF2-40B4-BE49-F238E27FC236}">
                <a16:creationId xmlns:a16="http://schemas.microsoft.com/office/drawing/2014/main" id="{C91D84EE-F8B2-4213-A602-37A59F20F01A}"/>
              </a:ext>
            </a:extLst>
          </p:cNvPr>
          <p:cNvSpPr/>
          <p:nvPr/>
        </p:nvSpPr>
        <p:spPr>
          <a:xfrm>
            <a:off x="2114621" y="5029200"/>
            <a:ext cx="1403279" cy="406400"/>
          </a:xfrm>
          <a:prstGeom prst="rect">
            <a:avLst/>
          </a:prstGeom>
          <a:noFill/>
          <a:ln w="57150">
            <a:solidFill>
              <a:srgbClr val="4BC7C8"/>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7A6633-B63A-4262-AFB6-1ED4C7FA2EBA}"/>
              </a:ext>
            </a:extLst>
          </p:cNvPr>
          <p:cNvSpPr txBox="1"/>
          <p:nvPr/>
        </p:nvSpPr>
        <p:spPr>
          <a:xfrm>
            <a:off x="5782015" y="2814844"/>
            <a:ext cx="58270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prstClr val="black"/>
                </a:solidFill>
                <a:effectLst/>
                <a:uLnTx/>
                <a:uFillTx/>
                <a:latin typeface="Calibri" panose="020F0502020204030204"/>
                <a:ea typeface="+mn-ea"/>
                <a:cs typeface="+mn-cs"/>
              </a:rPr>
              <a:t>WKGSparents</a:t>
            </a:r>
            <a:endParaRPr kumimoji="0" lang="en-GB" sz="4800" b="1" i="0" u="none" strike="noStrike" kern="1200" cap="none" spc="0" normalizeH="0" baseline="0" noProof="0">
              <a:ln>
                <a:noFill/>
              </a:ln>
              <a:solidFill>
                <a:srgbClr val="FF0000"/>
              </a:solidFill>
              <a:effectLst/>
              <a:uLnTx/>
              <a:uFillTx/>
              <a:latin typeface="Open Sans" panose="020B0606030504020204"/>
              <a:ea typeface="+mn-ea"/>
              <a:cs typeface="+mn-cs"/>
            </a:endParaRPr>
          </a:p>
        </p:txBody>
      </p:sp>
      <p:sp>
        <p:nvSpPr>
          <p:cNvPr id="16" name="TextBox 15">
            <a:extLst>
              <a:ext uri="{FF2B5EF4-FFF2-40B4-BE49-F238E27FC236}">
                <a16:creationId xmlns:a16="http://schemas.microsoft.com/office/drawing/2014/main" id="{B9985DCD-C242-41D6-A793-83F954E7B0C1}"/>
              </a:ext>
            </a:extLst>
          </p:cNvPr>
          <p:cNvSpPr txBox="1"/>
          <p:nvPr/>
        </p:nvSpPr>
        <p:spPr>
          <a:xfrm>
            <a:off x="5905146" y="3979503"/>
            <a:ext cx="58270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rPr>
              <a:t>After signing up, log into </a:t>
            </a:r>
            <a:r>
              <a:rPr kumimoji="0" lang="en-GB" sz="2400" b="0" i="0" u="none" strike="noStrike" kern="1200" cap="none" spc="0" normalizeH="0" baseline="0" noProof="0" err="1">
                <a:ln>
                  <a:noFill/>
                </a:ln>
                <a:solidFill>
                  <a:prstClr val="black"/>
                </a:solidFill>
                <a:effectLst/>
                <a:uLnTx/>
                <a:uFillTx/>
                <a:latin typeface="Open Sans" panose="020B0606030504020204"/>
                <a:ea typeface="+mn-ea"/>
                <a:cs typeface="+mn-cs"/>
              </a:rPr>
              <a:t>Unifrog</a:t>
            </a:r>
            <a:r>
              <a:rPr kumimoji="0" lang="en-GB" sz="2400" b="0" i="0" u="none" strike="noStrike" kern="1200" cap="none" spc="0" normalizeH="0" baseline="0" noProof="0">
                <a:ln>
                  <a:noFill/>
                </a:ln>
                <a:solidFill>
                  <a:prstClr val="black"/>
                </a:solidFill>
                <a:effectLst/>
                <a:uLnTx/>
                <a:uFillTx/>
                <a:latin typeface="Open Sans" panose="020B0606030504020204"/>
                <a:ea typeface="+mn-ea"/>
                <a:cs typeface="+mn-cs"/>
              </a:rPr>
              <a:t> using your email address and password via the student sign-in page.</a:t>
            </a:r>
          </a:p>
        </p:txBody>
      </p:sp>
    </p:spTree>
    <p:extLst>
      <p:ext uri="{BB962C8B-B14F-4D97-AF65-F5344CB8AC3E}">
        <p14:creationId xmlns:p14="http://schemas.microsoft.com/office/powerpoint/2010/main" val="9549951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295" y="1017228"/>
            <a:ext cx="11932024" cy="4320480"/>
          </a:xfrm>
        </p:spPr>
        <p:txBody>
          <a:bodyPr vert="horz" lIns="91440" tIns="45720" rIns="91440" bIns="45720" rtlCol="0" anchor="t">
            <a:normAutofit fontScale="92500" lnSpcReduction="20000"/>
          </a:bodyPr>
          <a:lstStyle/>
          <a:p>
            <a:pPr marL="228600" lvl="0" indent="-228600"/>
            <a:endParaRPr lang="en-GB" sz="3200" b="1">
              <a:ea typeface="Lato Light"/>
              <a:cs typeface="Lato Light"/>
            </a:endParaRPr>
          </a:p>
          <a:p>
            <a:pPr marL="228600" lvl="0" indent="-228600"/>
            <a:r>
              <a:rPr lang="en-GB" sz="3200" b="1"/>
              <a:t>Assistant Headteacher (Safeguarding &amp; SEND Co-ordinator) –</a:t>
            </a:r>
            <a:endParaRPr lang="en-GB" sz="3200" b="1">
              <a:ea typeface="Lato Light"/>
              <a:cs typeface="Lato Light"/>
            </a:endParaRPr>
          </a:p>
          <a:p>
            <a:pPr marL="0" indent="0">
              <a:buNone/>
            </a:pPr>
            <a:r>
              <a:rPr lang="en-GB" sz="3200" b="1"/>
              <a:t>      Mrs Ravenwood</a:t>
            </a:r>
            <a:endParaRPr lang="en-GB" sz="3200" b="1">
              <a:ea typeface="Lato Light"/>
              <a:cs typeface="Lato Light"/>
            </a:endParaRPr>
          </a:p>
          <a:p>
            <a:pPr marL="228600" indent="-228600"/>
            <a:r>
              <a:rPr lang="en-GB" sz="3200" b="1"/>
              <a:t>Assistant Headteacher (personal development/careers) - Mrs K Kimber</a:t>
            </a:r>
            <a:endParaRPr lang="en-GB" sz="3200" b="1">
              <a:ea typeface="Lato Light"/>
              <a:cs typeface="Lato Light"/>
            </a:endParaRPr>
          </a:p>
          <a:p>
            <a:pPr marL="228600" indent="-228600"/>
            <a:r>
              <a:rPr lang="en-GB" sz="3200" b="1"/>
              <a:t>Well-Being Manager/SEND - </a:t>
            </a:r>
            <a:r>
              <a:rPr lang="en-GB" sz="3200" b="1" i="1"/>
              <a:t>Mrs D Lidgett </a:t>
            </a:r>
            <a:endParaRPr lang="en-GB" sz="3200" b="1" i="1">
              <a:ea typeface="Lato Light"/>
              <a:cs typeface="Lato Light"/>
            </a:endParaRPr>
          </a:p>
          <a:p>
            <a:pPr marL="228600" lvl="0" indent="-228600"/>
            <a:r>
              <a:rPr lang="en-GB" sz="3200" b="1"/>
              <a:t>Examinations Officer  - </a:t>
            </a:r>
            <a:r>
              <a:rPr lang="en-GB" sz="3200" b="1" i="1"/>
              <a:t>Mrs J Diamond</a:t>
            </a:r>
            <a:endParaRPr lang="en-GB" sz="3200" b="1" i="1">
              <a:ea typeface="Lato Light"/>
              <a:cs typeface="Lato Light"/>
            </a:endParaRPr>
          </a:p>
          <a:p>
            <a:pPr marL="228600" indent="-228600"/>
            <a:r>
              <a:rPr lang="en-GB" sz="3200" b="1">
                <a:ea typeface="Lato Light"/>
                <a:cs typeface="Lato Light"/>
              </a:rPr>
              <a:t>Attendance Officer – </a:t>
            </a:r>
            <a:r>
              <a:rPr lang="en-GB" sz="3200" b="1" i="1">
                <a:ea typeface="Lato Light"/>
                <a:cs typeface="Lato Light"/>
              </a:rPr>
              <a:t>Mrs J Holland</a:t>
            </a:r>
          </a:p>
        </p:txBody>
      </p:sp>
      <p:sp>
        <p:nvSpPr>
          <p:cNvPr id="3" name="Title 2"/>
          <p:cNvSpPr>
            <a:spLocks noGrp="1"/>
          </p:cNvSpPr>
          <p:nvPr>
            <p:ph type="title"/>
          </p:nvPr>
        </p:nvSpPr>
        <p:spPr>
          <a:xfrm>
            <a:off x="695400" y="92708"/>
            <a:ext cx="10157354" cy="924520"/>
          </a:xfrm>
        </p:spPr>
        <p:txBody>
          <a:bodyPr>
            <a:normAutofit/>
          </a:bodyPr>
          <a:lstStyle/>
          <a:p>
            <a:r>
              <a:rPr lang="en-GB" sz="4000" b="1" u="sng"/>
              <a:t>Additional Staff</a:t>
            </a:r>
            <a:endParaRPr lang="en-GB" sz="4000" b="1"/>
          </a:p>
        </p:txBody>
      </p:sp>
    </p:spTree>
    <p:extLst>
      <p:ext uri="{BB962C8B-B14F-4D97-AF65-F5344CB8AC3E}">
        <p14:creationId xmlns:p14="http://schemas.microsoft.com/office/powerpoint/2010/main" val="410312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DD68-91B7-C71A-87D5-B6EA5C47DEED}"/>
              </a:ext>
            </a:extLst>
          </p:cNvPr>
          <p:cNvSpPr>
            <a:spLocks noGrp="1"/>
          </p:cNvSpPr>
          <p:nvPr>
            <p:ph type="title"/>
          </p:nvPr>
        </p:nvSpPr>
        <p:spPr>
          <a:xfrm>
            <a:off x="838200" y="1973587"/>
            <a:ext cx="10515600" cy="1325563"/>
          </a:xfrm>
        </p:spPr>
        <p:txBody>
          <a:bodyPr/>
          <a:lstStyle/>
          <a:p>
            <a:pPr algn="ctr"/>
            <a:r>
              <a:rPr lang="en-GB">
                <a:ea typeface="Lato Black"/>
                <a:cs typeface="Lato Black"/>
              </a:rPr>
              <a:t>Sixth Form Vision</a:t>
            </a:r>
            <a:endParaRPr lang="en-GB"/>
          </a:p>
        </p:txBody>
      </p:sp>
    </p:spTree>
    <p:extLst>
      <p:ext uri="{BB962C8B-B14F-4D97-AF65-F5344CB8AC3E}">
        <p14:creationId xmlns:p14="http://schemas.microsoft.com/office/powerpoint/2010/main" val="170386740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338D-551E-D9F1-29BB-CEAD3E22C4D0}"/>
              </a:ext>
            </a:extLst>
          </p:cNvPr>
          <p:cNvSpPr>
            <a:spLocks noGrp="1"/>
          </p:cNvSpPr>
          <p:nvPr>
            <p:ph type="title"/>
          </p:nvPr>
        </p:nvSpPr>
        <p:spPr/>
        <p:txBody>
          <a:bodyPr/>
          <a:lstStyle/>
          <a:p>
            <a:r>
              <a:rPr lang="en-GB"/>
              <a:t>Empowering Future Leaders</a:t>
            </a:r>
            <a:br>
              <a:rPr lang="en-GB"/>
            </a:br>
            <a:endParaRPr lang="en-GB"/>
          </a:p>
        </p:txBody>
      </p:sp>
      <p:sp>
        <p:nvSpPr>
          <p:cNvPr id="3" name="Content Placeholder 2">
            <a:extLst>
              <a:ext uri="{FF2B5EF4-FFF2-40B4-BE49-F238E27FC236}">
                <a16:creationId xmlns:a16="http://schemas.microsoft.com/office/drawing/2014/main" id="{C583E53A-6DF1-A1D4-1BC7-2410F3677A6F}"/>
              </a:ext>
            </a:extLst>
          </p:cNvPr>
          <p:cNvSpPr>
            <a:spLocks noGrp="1"/>
          </p:cNvSpPr>
          <p:nvPr>
            <p:ph idx="1"/>
          </p:nvPr>
        </p:nvSpPr>
        <p:spPr>
          <a:xfrm>
            <a:off x="838200" y="1253331"/>
            <a:ext cx="10515600" cy="4351338"/>
          </a:xfrm>
        </p:spPr>
        <p:txBody>
          <a:bodyPr vert="horz" lIns="91440" tIns="45720" rIns="91440" bIns="45720" rtlCol="0" anchor="t">
            <a:normAutofit fontScale="62500" lnSpcReduction="20000"/>
          </a:bodyPr>
          <a:lstStyle/>
          <a:p>
            <a:r>
              <a:rPr lang="en-GB">
                <a:ea typeface="+mn-lt"/>
                <a:cs typeface="+mn-lt"/>
              </a:rPr>
              <a:t>West Kirby Sixth Form is strong foundation for our students' future ambitions, fostering independence, resilience, and readiness for life beyond school. We want to equip all students with the skills to thrive in higher education and professional life, offering Year 12 students a transitional phase that bridges the structured support of previous years with the autonomy required for success.</a:t>
            </a:r>
            <a:endParaRPr lang="en-GB"/>
          </a:p>
          <a:p>
            <a:endParaRPr lang="en-GB"/>
          </a:p>
          <a:p>
            <a:r>
              <a:rPr lang="en-GB">
                <a:ea typeface="+mn-lt"/>
                <a:cs typeface="+mn-lt"/>
              </a:rPr>
              <a:t>We encourage students to embrace the challenges of the modern world, broadening their horizons and engaging with the concept of global citizenship. Through innovative teaching, reflective practice, and tailored guidance, students develop the confidence to pursue their goals with passion and purpose. Our aim is to inspire students not only to excel academically but also to grow as proactive, forward-thinking individuals who are ready to make meaningful contributions to their communities and the world.</a:t>
            </a:r>
            <a:endParaRPr lang="en-GB"/>
          </a:p>
          <a:p>
            <a:endParaRPr lang="en-GB">
              <a:ea typeface="Lato Light"/>
              <a:cs typeface="Lato Light"/>
            </a:endParaRPr>
          </a:p>
        </p:txBody>
      </p:sp>
    </p:spTree>
    <p:extLst>
      <p:ext uri="{BB962C8B-B14F-4D97-AF65-F5344CB8AC3E}">
        <p14:creationId xmlns:p14="http://schemas.microsoft.com/office/powerpoint/2010/main" val="41644979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338D-551E-D9F1-29BB-CEAD3E22C4D0}"/>
              </a:ext>
            </a:extLst>
          </p:cNvPr>
          <p:cNvSpPr>
            <a:spLocks noGrp="1"/>
          </p:cNvSpPr>
          <p:nvPr>
            <p:ph type="title"/>
          </p:nvPr>
        </p:nvSpPr>
        <p:spPr/>
        <p:txBody>
          <a:bodyPr/>
          <a:lstStyle/>
          <a:p>
            <a:r>
              <a:rPr lang="en-GB" b="1">
                <a:ea typeface="+mn-lt"/>
                <a:cs typeface="+mn-lt"/>
              </a:rPr>
              <a:t>A Nurturing and Connected Community</a:t>
            </a:r>
            <a:endParaRPr lang="en-GB">
              <a:ea typeface="Lato Light"/>
              <a:cs typeface="Lato Light"/>
            </a:endParaRPr>
          </a:p>
        </p:txBody>
      </p:sp>
      <p:sp>
        <p:nvSpPr>
          <p:cNvPr id="3" name="Content Placeholder 2">
            <a:extLst>
              <a:ext uri="{FF2B5EF4-FFF2-40B4-BE49-F238E27FC236}">
                <a16:creationId xmlns:a16="http://schemas.microsoft.com/office/drawing/2014/main" id="{C583E53A-6DF1-A1D4-1BC7-2410F3677A6F}"/>
              </a:ext>
            </a:extLst>
          </p:cNvPr>
          <p:cNvSpPr>
            <a:spLocks noGrp="1"/>
          </p:cNvSpPr>
          <p:nvPr>
            <p:ph idx="1"/>
          </p:nvPr>
        </p:nvSpPr>
        <p:spPr>
          <a:xfrm>
            <a:off x="838200" y="1825625"/>
            <a:ext cx="10515600" cy="3893857"/>
          </a:xfrm>
        </p:spPr>
        <p:txBody>
          <a:bodyPr vert="horz" lIns="91440" tIns="45720" rIns="91440" bIns="45720" rtlCol="0" anchor="t">
            <a:normAutofit fontScale="62500" lnSpcReduction="20000"/>
          </a:bodyPr>
          <a:lstStyle/>
          <a:p>
            <a:r>
              <a:rPr lang="en-GB">
                <a:ea typeface="+mn-lt"/>
                <a:cs typeface="+mn-lt"/>
              </a:rPr>
              <a:t>Our Sixth Form is a vibrant and supportive community where students thrive both as individuals and as part of a collective. Acting as role models and mentors, students take an active role in nurturing and inspiring younger students, sharing their experiences to help others overcome challenges and achieve their best.</a:t>
            </a:r>
          </a:p>
          <a:p>
            <a:endParaRPr lang="en-GB"/>
          </a:p>
          <a:p>
            <a:r>
              <a:rPr lang="en-GB"/>
              <a:t>This culture of mutual respect and empathy helps students deepen their understanding of themselves and their capacity to make a difference. At the same time, we provide a space where wellbeing, personal growth, and emotional resilience are prioritised. By fostering this compassionate environment, we ensure every student feels a strong sense of belonging, supported, and prepared for the opportunities and challenges that lie ahead.</a:t>
            </a:r>
          </a:p>
          <a:p>
            <a:endParaRPr lang="en-GB">
              <a:ea typeface="Lato Light"/>
              <a:cs typeface="Lato Light"/>
            </a:endParaRPr>
          </a:p>
        </p:txBody>
      </p:sp>
    </p:spTree>
    <p:extLst>
      <p:ext uri="{BB962C8B-B14F-4D97-AF65-F5344CB8AC3E}">
        <p14:creationId xmlns:p14="http://schemas.microsoft.com/office/powerpoint/2010/main" val="3771626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BAC70-4D19-59DA-DCE7-11AB10072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062E7-E54A-BD9C-4999-A49D5949158C}"/>
              </a:ext>
            </a:extLst>
          </p:cNvPr>
          <p:cNvSpPr>
            <a:spLocks noGrp="1"/>
          </p:cNvSpPr>
          <p:nvPr>
            <p:ph type="title"/>
          </p:nvPr>
        </p:nvSpPr>
        <p:spPr>
          <a:xfrm>
            <a:off x="661932" y="2392228"/>
            <a:ext cx="10515600" cy="1325563"/>
          </a:xfrm>
        </p:spPr>
        <p:txBody>
          <a:bodyPr/>
          <a:lstStyle/>
          <a:p>
            <a:pPr algn="ctr"/>
            <a:r>
              <a:rPr lang="en-GB"/>
              <a:t>Expectations</a:t>
            </a:r>
          </a:p>
        </p:txBody>
      </p:sp>
    </p:spTree>
    <p:extLst>
      <p:ext uri="{BB962C8B-B14F-4D97-AF65-F5344CB8AC3E}">
        <p14:creationId xmlns:p14="http://schemas.microsoft.com/office/powerpoint/2010/main" val="268950981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8FF8-03D6-D16F-A159-5D4CBF769E19}"/>
              </a:ext>
            </a:extLst>
          </p:cNvPr>
          <p:cNvSpPr>
            <a:spLocks noGrp="1"/>
          </p:cNvSpPr>
          <p:nvPr>
            <p:ph type="title"/>
          </p:nvPr>
        </p:nvSpPr>
        <p:spPr>
          <a:xfrm>
            <a:off x="0" y="18255"/>
            <a:ext cx="10515600" cy="1325563"/>
          </a:xfrm>
        </p:spPr>
        <p:txBody>
          <a:bodyPr anchor="ctr">
            <a:normAutofit/>
          </a:bodyPr>
          <a:lstStyle/>
          <a:p>
            <a:r>
              <a:rPr lang="en-GB"/>
              <a:t>Expectations</a:t>
            </a:r>
          </a:p>
        </p:txBody>
      </p:sp>
      <p:graphicFrame>
        <p:nvGraphicFramePr>
          <p:cNvPr id="5" name="Content Placeholder 2">
            <a:extLst>
              <a:ext uri="{FF2B5EF4-FFF2-40B4-BE49-F238E27FC236}">
                <a16:creationId xmlns:a16="http://schemas.microsoft.com/office/drawing/2014/main" id="{EA4CDCDC-D4BB-50EF-F41D-F61C7BC366A1}"/>
              </a:ext>
            </a:extLst>
          </p:cNvPr>
          <p:cNvGraphicFramePr>
            <a:graphicFrameLocks noGrp="1"/>
          </p:cNvGraphicFramePr>
          <p:nvPr>
            <p:ph idx="1"/>
          </p:nvPr>
        </p:nvGraphicFramePr>
        <p:xfrm>
          <a:off x="146637" y="9342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915355"/>
      </p:ext>
    </p:extLst>
  </p:cSld>
  <p:clrMapOvr>
    <a:masterClrMapping/>
  </p:clrMapOvr>
  <p:transition spd="slow">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KGS">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25F717-5DDD-46E9-AC05-0B127B3CA0CE}" vid="{5129366A-AA8F-4EAA-B147-8512397EA6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KGS">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25F717-5DDD-46E9-AC05-0B127B3CA0CE}" vid="{5129366A-AA8F-4EAA-B147-8512397EA6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0FFED5435CDC4DB033C25D839AA69B" ma:contentTypeVersion="14" ma:contentTypeDescription="Create a new document." ma:contentTypeScope="" ma:versionID="420ae5cff5fc7cf865f88f78c29dd318">
  <xsd:schema xmlns:xsd="http://www.w3.org/2001/XMLSchema" xmlns:xs="http://www.w3.org/2001/XMLSchema" xmlns:p="http://schemas.microsoft.com/office/2006/metadata/properties" xmlns:ns3="fe8f3e93-5c63-4856-9c9e-4c9b99c33c69" xmlns:ns4="56063972-9afd-48cd-9d10-7ae59133182a" targetNamespace="http://schemas.microsoft.com/office/2006/metadata/properties" ma:root="true" ma:fieldsID="af1936973c40c517bce2f4b210b09622" ns3:_="" ns4:_="">
    <xsd:import namespace="fe8f3e93-5c63-4856-9c9e-4c9b99c33c69"/>
    <xsd:import namespace="56063972-9afd-48cd-9d10-7ae59133182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f3e93-5c63-4856-9c9e-4c9b99c33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63972-9afd-48cd-9d10-7ae5913318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7A380B-5B69-43CC-81C0-57352228BE13}">
  <ds:schemaRefs>
    <ds:schemaRef ds:uri="http://schemas.microsoft.com/sharepoint/v3/contenttype/forms"/>
  </ds:schemaRefs>
</ds:datastoreItem>
</file>

<file path=customXml/itemProps2.xml><?xml version="1.0" encoding="utf-8"?>
<ds:datastoreItem xmlns:ds="http://schemas.openxmlformats.org/officeDocument/2006/customXml" ds:itemID="{A15ACEBD-DA99-4E4F-9E2E-EF1A22FF14D7}">
  <ds:schemaRefs>
    <ds:schemaRef ds:uri="56063972-9afd-48cd-9d10-7ae59133182a"/>
    <ds:schemaRef ds:uri="fe8f3e93-5c63-4856-9c9e-4c9b99c33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43C949-51CC-4449-9FDA-AB7D0DA7B03B}">
  <ds:schemaRefs>
    <ds:schemaRef ds:uri="56063972-9afd-48cd-9d10-7ae59133182a"/>
    <ds:schemaRef ds:uri="fe8f3e93-5c63-4856-9c9e-4c9b99c33c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8ad116c-fac5-4d17-a577-8e3b0b6028fd}" enabled="0" method="" siteId="{a8ad116c-fac5-4d17-a577-8e3b0b6028fd}"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15</Notes>
  <HiddenSlides>1</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1_Office Theme</vt:lpstr>
      <vt:lpstr>Office Theme</vt:lpstr>
      <vt:lpstr>Welcome to  Year 12  Information Evening</vt:lpstr>
      <vt:lpstr>Meet the Team</vt:lpstr>
      <vt:lpstr>PowerPoint Presentation</vt:lpstr>
      <vt:lpstr>Additional Staff</vt:lpstr>
      <vt:lpstr>Sixth Form Vision</vt:lpstr>
      <vt:lpstr>Empowering Future Leaders </vt:lpstr>
      <vt:lpstr>A Nurturing and Connected Community</vt:lpstr>
      <vt:lpstr>Expectations</vt:lpstr>
      <vt:lpstr>Expectations</vt:lpstr>
      <vt:lpstr>Sixth Form Dress Code </vt:lpstr>
      <vt:lpstr>Attendance and Punctuality </vt:lpstr>
      <vt:lpstr>ABSENCE PROCEDURE </vt:lpstr>
      <vt:lpstr>PowerPoint Presentation</vt:lpstr>
      <vt:lpstr>Work Ethic</vt:lpstr>
      <vt:lpstr>MANAGING THE WORKLOAD</vt:lpstr>
      <vt:lpstr>PowerPoint Presentation</vt:lpstr>
      <vt:lpstr>PowerPoint Presentation</vt:lpstr>
      <vt:lpstr>PowerPoint Presentation</vt:lpstr>
      <vt:lpstr>PowerPoint Presentation</vt:lpstr>
      <vt:lpstr> Sixth Form Progress Monitoring  </vt:lpstr>
      <vt:lpstr>PowerPoint Presentation</vt:lpstr>
      <vt:lpstr>OPPORTUNITIES</vt:lpstr>
      <vt:lpstr>Roles of Responsibility</vt:lpstr>
      <vt:lpstr>Form time</vt:lpstr>
      <vt:lpstr>Personal Development Day/RSE</vt:lpstr>
      <vt:lpstr>Skills for Life</vt:lpstr>
      <vt:lpstr>WKGS Sixth Form  Character 360 Journal </vt:lpstr>
      <vt:lpstr>Why It Matters </vt:lpstr>
      <vt:lpstr>1. Connect – Build relationships and foster community </vt:lpstr>
      <vt:lpstr>Extended Project Qualification (EPQ) </vt:lpstr>
      <vt:lpstr>Part-time employment</vt:lpstr>
      <vt:lpstr>SUPPORT</vt:lpstr>
      <vt:lpstr>Form Staff</vt:lpstr>
      <vt:lpstr>Sixth Form Team</vt:lpstr>
      <vt:lpstr>Specialised Support</vt:lpstr>
      <vt:lpstr>Careers Guidance</vt:lpstr>
      <vt:lpstr>Financial Support</vt:lpstr>
      <vt:lpstr>Parental Support/Communication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R Price</dc:creator>
  <cp:revision>2</cp:revision>
  <cp:lastPrinted>2024-09-25T15:15:14Z</cp:lastPrinted>
  <dcterms:created xsi:type="dcterms:W3CDTF">2021-09-12T14:30:29Z</dcterms:created>
  <dcterms:modified xsi:type="dcterms:W3CDTF">2025-10-20T08:51:08Z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0x010100B40FFED5435CDC4DB033C25D839AA69B</vt:lpwstr>
  </property>
</Properties>
</file>